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75213" cy="42803763"/>
  <p:notesSz cx="6858000" cy="9144000"/>
  <p:defaultTextStyle>
    <a:defPPr>
      <a:defRPr lang="ko-KR"/>
    </a:defPPr>
    <a:lvl1pPr marL="0" algn="l" defTabSz="3507730" rtl="0" eaLnBrk="1" latinLnBrk="1" hangingPunct="1">
      <a:defRPr sz="6905" kern="1200">
        <a:solidFill>
          <a:schemeClr val="tx1"/>
        </a:solidFill>
        <a:latin typeface="+mn-lt"/>
        <a:ea typeface="+mn-ea"/>
        <a:cs typeface="+mn-cs"/>
      </a:defRPr>
    </a:lvl1pPr>
    <a:lvl2pPr marL="1753865" algn="l" defTabSz="3507730" rtl="0" eaLnBrk="1" latinLnBrk="1" hangingPunct="1">
      <a:defRPr sz="6905" kern="1200">
        <a:solidFill>
          <a:schemeClr val="tx1"/>
        </a:solidFill>
        <a:latin typeface="+mn-lt"/>
        <a:ea typeface="+mn-ea"/>
        <a:cs typeface="+mn-cs"/>
      </a:defRPr>
    </a:lvl2pPr>
    <a:lvl3pPr marL="3507730" algn="l" defTabSz="3507730" rtl="0" eaLnBrk="1" latinLnBrk="1" hangingPunct="1">
      <a:defRPr sz="6905" kern="1200">
        <a:solidFill>
          <a:schemeClr val="tx1"/>
        </a:solidFill>
        <a:latin typeface="+mn-lt"/>
        <a:ea typeface="+mn-ea"/>
        <a:cs typeface="+mn-cs"/>
      </a:defRPr>
    </a:lvl3pPr>
    <a:lvl4pPr marL="5261595" algn="l" defTabSz="3507730" rtl="0" eaLnBrk="1" latinLnBrk="1" hangingPunct="1">
      <a:defRPr sz="6905" kern="1200">
        <a:solidFill>
          <a:schemeClr val="tx1"/>
        </a:solidFill>
        <a:latin typeface="+mn-lt"/>
        <a:ea typeface="+mn-ea"/>
        <a:cs typeface="+mn-cs"/>
      </a:defRPr>
    </a:lvl4pPr>
    <a:lvl5pPr marL="7015460" algn="l" defTabSz="3507730" rtl="0" eaLnBrk="1" latinLnBrk="1" hangingPunct="1">
      <a:defRPr sz="6905" kern="1200">
        <a:solidFill>
          <a:schemeClr val="tx1"/>
        </a:solidFill>
        <a:latin typeface="+mn-lt"/>
        <a:ea typeface="+mn-ea"/>
        <a:cs typeface="+mn-cs"/>
      </a:defRPr>
    </a:lvl5pPr>
    <a:lvl6pPr marL="8769325" algn="l" defTabSz="3507730" rtl="0" eaLnBrk="1" latinLnBrk="1" hangingPunct="1">
      <a:defRPr sz="6905" kern="1200">
        <a:solidFill>
          <a:schemeClr val="tx1"/>
        </a:solidFill>
        <a:latin typeface="+mn-lt"/>
        <a:ea typeface="+mn-ea"/>
        <a:cs typeface="+mn-cs"/>
      </a:defRPr>
    </a:lvl6pPr>
    <a:lvl7pPr marL="10523190" algn="l" defTabSz="3507730" rtl="0" eaLnBrk="1" latinLnBrk="1" hangingPunct="1">
      <a:defRPr sz="6905" kern="1200">
        <a:solidFill>
          <a:schemeClr val="tx1"/>
        </a:solidFill>
        <a:latin typeface="+mn-lt"/>
        <a:ea typeface="+mn-ea"/>
        <a:cs typeface="+mn-cs"/>
      </a:defRPr>
    </a:lvl7pPr>
    <a:lvl8pPr marL="12277054" algn="l" defTabSz="3507730" rtl="0" eaLnBrk="1" latinLnBrk="1" hangingPunct="1">
      <a:defRPr sz="6905" kern="1200">
        <a:solidFill>
          <a:schemeClr val="tx1"/>
        </a:solidFill>
        <a:latin typeface="+mn-lt"/>
        <a:ea typeface="+mn-ea"/>
        <a:cs typeface="+mn-cs"/>
      </a:defRPr>
    </a:lvl8pPr>
    <a:lvl9pPr marL="14030919" algn="l" defTabSz="3507730" rtl="0" eaLnBrk="1" latinLnBrk="1"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8" autoAdjust="0"/>
    <p:restoredTop sz="94660"/>
  </p:normalViewPr>
  <p:slideViewPr>
    <p:cSldViewPr snapToGrid="0">
      <p:cViewPr>
        <p:scale>
          <a:sx n="33" d="100"/>
          <a:sy n="33" d="100"/>
        </p:scale>
        <p:origin x="3000"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5" Type="http://schemas.openxmlformats.org/officeDocument/2006/relationships/image" Target="../media/image6.wmf"/><Relationship Id="rId4"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E0CB4E-6FA7-43A9-8C9F-DD0C6E95B116}" type="datetimeFigureOut">
              <a:rPr lang="ko-KR" altLang="en-US" smtClean="0"/>
              <a:t>2023-06-15</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5555E340-21E0-402F-8489-5A9DC846A58E}" type="slidenum">
              <a:rPr lang="ko-KR" altLang="en-US" smtClean="0"/>
              <a:t>‹#›</a:t>
            </a:fld>
            <a:endParaRPr lang="ko-KR" altLang="en-US"/>
          </a:p>
        </p:txBody>
      </p:sp>
      <p:pic>
        <p:nvPicPr>
          <p:cNvPr id="5" name="그림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33429278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20E0CB4E-6FA7-43A9-8C9F-DD0C6E95B116}" type="datetimeFigureOut">
              <a:rPr lang="ko-KR" altLang="en-US" smtClean="0"/>
              <a:t>2023-06-15</a:t>
            </a:fld>
            <a:endParaRPr lang="ko-KR" alt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5555E340-21E0-402F-8489-5A9DC846A58E}" type="slidenum">
              <a:rPr lang="ko-KR" altLang="en-US" smtClean="0"/>
              <a:t>‹#›</a:t>
            </a:fld>
            <a:endParaRPr lang="ko-KR" altLang="en-US"/>
          </a:p>
        </p:txBody>
      </p:sp>
      <p:pic>
        <p:nvPicPr>
          <p:cNvPr id="7" name="그림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2808792382"/>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3027487" rtl="0" eaLnBrk="1" latinLnBrk="1"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1"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1"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1"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1" hangingPunct="1">
        <a:defRPr sz="5960" kern="1200">
          <a:solidFill>
            <a:schemeClr val="tx1"/>
          </a:solidFill>
          <a:latin typeface="+mn-lt"/>
          <a:ea typeface="+mn-ea"/>
          <a:cs typeface="+mn-cs"/>
        </a:defRPr>
      </a:lvl1pPr>
      <a:lvl2pPr marL="1513743" algn="l" defTabSz="3027487" rtl="0" eaLnBrk="1" latinLnBrk="1" hangingPunct="1">
        <a:defRPr sz="5960" kern="1200">
          <a:solidFill>
            <a:schemeClr val="tx1"/>
          </a:solidFill>
          <a:latin typeface="+mn-lt"/>
          <a:ea typeface="+mn-ea"/>
          <a:cs typeface="+mn-cs"/>
        </a:defRPr>
      </a:lvl2pPr>
      <a:lvl3pPr marL="3027487" algn="l" defTabSz="3027487" rtl="0" eaLnBrk="1" latinLnBrk="1" hangingPunct="1">
        <a:defRPr sz="5960" kern="1200">
          <a:solidFill>
            <a:schemeClr val="tx1"/>
          </a:solidFill>
          <a:latin typeface="+mn-lt"/>
          <a:ea typeface="+mn-ea"/>
          <a:cs typeface="+mn-cs"/>
        </a:defRPr>
      </a:lvl3pPr>
      <a:lvl4pPr marL="4541230" algn="l" defTabSz="3027487" rtl="0" eaLnBrk="1" latinLnBrk="1" hangingPunct="1">
        <a:defRPr sz="5960" kern="1200">
          <a:solidFill>
            <a:schemeClr val="tx1"/>
          </a:solidFill>
          <a:latin typeface="+mn-lt"/>
          <a:ea typeface="+mn-ea"/>
          <a:cs typeface="+mn-cs"/>
        </a:defRPr>
      </a:lvl4pPr>
      <a:lvl5pPr marL="6054974" algn="l" defTabSz="3027487" rtl="0" eaLnBrk="1" latinLnBrk="1" hangingPunct="1">
        <a:defRPr sz="5960" kern="1200">
          <a:solidFill>
            <a:schemeClr val="tx1"/>
          </a:solidFill>
          <a:latin typeface="+mn-lt"/>
          <a:ea typeface="+mn-ea"/>
          <a:cs typeface="+mn-cs"/>
        </a:defRPr>
      </a:lvl5pPr>
      <a:lvl6pPr marL="7568717" algn="l" defTabSz="3027487" rtl="0" eaLnBrk="1" latinLnBrk="1" hangingPunct="1">
        <a:defRPr sz="5960" kern="1200">
          <a:solidFill>
            <a:schemeClr val="tx1"/>
          </a:solidFill>
          <a:latin typeface="+mn-lt"/>
          <a:ea typeface="+mn-ea"/>
          <a:cs typeface="+mn-cs"/>
        </a:defRPr>
      </a:lvl6pPr>
      <a:lvl7pPr marL="9082461" algn="l" defTabSz="3027487" rtl="0" eaLnBrk="1" latinLnBrk="1" hangingPunct="1">
        <a:defRPr sz="5960" kern="1200">
          <a:solidFill>
            <a:schemeClr val="tx1"/>
          </a:solidFill>
          <a:latin typeface="+mn-lt"/>
          <a:ea typeface="+mn-ea"/>
          <a:cs typeface="+mn-cs"/>
        </a:defRPr>
      </a:lvl7pPr>
      <a:lvl8pPr marL="10596204" algn="l" defTabSz="3027487" rtl="0" eaLnBrk="1" latinLnBrk="1" hangingPunct="1">
        <a:defRPr sz="5960" kern="1200">
          <a:solidFill>
            <a:schemeClr val="tx1"/>
          </a:solidFill>
          <a:latin typeface="+mn-lt"/>
          <a:ea typeface="+mn-ea"/>
          <a:cs typeface="+mn-cs"/>
        </a:defRPr>
      </a:lvl8pPr>
      <a:lvl9pPr marL="12109948" algn="l" defTabSz="3027487" rtl="0" eaLnBrk="1" latinLnBrk="1"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39" Type="http://schemas.openxmlformats.org/officeDocument/2006/relationships/oleObject" Target="../embeddings/oleObject5.bin"/><Relationship Id="rId3" Type="http://schemas.openxmlformats.org/officeDocument/2006/relationships/image" Target="../media/image7.png"/><Relationship Id="rId34" Type="http://schemas.openxmlformats.org/officeDocument/2006/relationships/image" Target="../media/image13.jpeg"/><Relationship Id="rId7" Type="http://schemas.openxmlformats.org/officeDocument/2006/relationships/image" Target="../media/image11.png"/><Relationship Id="rId33" Type="http://schemas.openxmlformats.org/officeDocument/2006/relationships/image" Target="../media/image13.png"/><Relationship Id="rId38" Type="http://schemas.openxmlformats.org/officeDocument/2006/relationships/image" Target="../media/image5.wmf"/><Relationship Id="rId2" Type="http://schemas.openxmlformats.org/officeDocument/2006/relationships/slideLayout" Target="../slideLayouts/slideLayout1.xml"/><Relationship Id="rId29" Type="http://schemas.openxmlformats.org/officeDocument/2006/relationships/oleObject" Target="../embeddings/oleObject2.bin"/><Relationship Id="rId41" Type="http://schemas.openxmlformats.org/officeDocument/2006/relationships/image" Target="../media/image16.png"/><Relationship Id="rId1" Type="http://schemas.openxmlformats.org/officeDocument/2006/relationships/vmlDrawing" Target="../drawings/vmlDrawing1.vml"/><Relationship Id="rId6" Type="http://schemas.openxmlformats.org/officeDocument/2006/relationships/image" Target="../media/image10.png"/><Relationship Id="rId32" Type="http://schemas.openxmlformats.org/officeDocument/2006/relationships/image" Target="../media/image3.wmf"/><Relationship Id="rId37" Type="http://schemas.openxmlformats.org/officeDocument/2006/relationships/oleObject" Target="../embeddings/oleObject4.bin"/><Relationship Id="rId40" Type="http://schemas.openxmlformats.org/officeDocument/2006/relationships/image" Target="../media/image6.wmf"/><Relationship Id="rId5" Type="http://schemas.openxmlformats.org/officeDocument/2006/relationships/image" Target="../media/image9.png"/><Relationship Id="rId28" Type="http://schemas.openxmlformats.org/officeDocument/2006/relationships/image" Target="../media/image15.png"/><Relationship Id="rId36" Type="http://schemas.openxmlformats.org/officeDocument/2006/relationships/image" Target="../media/image4.wmf"/><Relationship Id="rId10" Type="http://schemas.openxmlformats.org/officeDocument/2006/relationships/image" Target="../media/image2.wmf"/><Relationship Id="rId31" Type="http://schemas.openxmlformats.org/officeDocument/2006/relationships/oleObject" Target="../embeddings/oleObject2.bin"/><Relationship Id="rId4" Type="http://schemas.openxmlformats.org/officeDocument/2006/relationships/image" Target="../media/image8.png"/><Relationship Id="rId9" Type="http://schemas.openxmlformats.org/officeDocument/2006/relationships/oleObject" Target="../embeddings/oleObject1.bin"/><Relationship Id="rId27" Type="http://schemas.openxmlformats.org/officeDocument/2006/relationships/image" Target="../media/image14.png"/><Relationship Id="rId30" Type="http://schemas.openxmlformats.org/officeDocument/2006/relationships/image" Target="../media/image3.wmf"/><Relationship Id="rId35"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모서리가 둥근 직사각형 4"/>
          <p:cNvSpPr/>
          <p:nvPr/>
        </p:nvSpPr>
        <p:spPr>
          <a:xfrm>
            <a:off x="1769806" y="3937000"/>
            <a:ext cx="27196026" cy="2882900"/>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ln w="28575">
                  <a:noFill/>
                  <a:prstDash val="dash"/>
                </a:ln>
                <a:solidFill>
                  <a:schemeClr val="tx1"/>
                </a:solidFill>
              </a:rPr>
              <a:t>Non-uniform Interface Trap Modeling by Halo Ion-Implantation</a:t>
            </a:r>
          </a:p>
          <a:p>
            <a:pPr algn="ctr"/>
            <a:r>
              <a:rPr lang="en-US" altLang="ko-KR" sz="5400" dirty="0" err="1" smtClean="0">
                <a:ln w="28575">
                  <a:noFill/>
                  <a:prstDash val="dash"/>
                </a:ln>
                <a:solidFill>
                  <a:schemeClr val="tx1"/>
                </a:solidFill>
              </a:rPr>
              <a:t>Yoo</a:t>
            </a:r>
            <a:r>
              <a:rPr lang="en-US" altLang="ko-KR" sz="5400" dirty="0" smtClean="0">
                <a:ln w="28575">
                  <a:noFill/>
                  <a:prstDash val="dash"/>
                </a:ln>
                <a:solidFill>
                  <a:schemeClr val="tx1"/>
                </a:solidFill>
              </a:rPr>
              <a:t> Bin Song</a:t>
            </a:r>
            <a:r>
              <a:rPr lang="en-US" altLang="ko-KR" sz="5400" baseline="30000" dirty="0" smtClean="0">
                <a:ln w="28575">
                  <a:noFill/>
                  <a:prstDash val="dash"/>
                </a:ln>
                <a:solidFill>
                  <a:schemeClr val="tx1"/>
                </a:solidFill>
              </a:rPr>
              <a:t>1</a:t>
            </a:r>
            <a:r>
              <a:rPr lang="en-US" altLang="ko-KR" sz="5400" dirty="0" smtClean="0">
                <a:ln w="28575">
                  <a:noFill/>
                  <a:prstDash val="dash"/>
                </a:ln>
                <a:solidFill>
                  <a:schemeClr val="tx1"/>
                </a:solidFill>
              </a:rPr>
              <a:t>, Sang </a:t>
            </a:r>
            <a:r>
              <a:rPr lang="en-US" altLang="ko-KR" sz="5400" dirty="0" err="1" smtClean="0">
                <a:ln w="28575">
                  <a:noFill/>
                  <a:prstDash val="dash"/>
                </a:ln>
                <a:solidFill>
                  <a:schemeClr val="tx1"/>
                </a:solidFill>
              </a:rPr>
              <a:t>Hyo</a:t>
            </a:r>
            <a:r>
              <a:rPr lang="en-US" altLang="ko-KR" sz="5400" dirty="0" smtClean="0">
                <a:ln w="28575">
                  <a:noFill/>
                  <a:prstDash val="dash"/>
                </a:ln>
                <a:solidFill>
                  <a:schemeClr val="tx1"/>
                </a:solidFill>
              </a:rPr>
              <a:t> Ahn</a:t>
            </a:r>
            <a:r>
              <a:rPr lang="en-US" altLang="ko-KR" sz="5400" baseline="30000" dirty="0" smtClean="0">
                <a:ln w="28575">
                  <a:noFill/>
                  <a:prstDash val="dash"/>
                </a:ln>
                <a:solidFill>
                  <a:schemeClr val="tx1"/>
                </a:solidFill>
              </a:rPr>
              <a:t>1</a:t>
            </a:r>
            <a:r>
              <a:rPr lang="en-US" altLang="ko-KR" sz="5400" dirty="0" smtClean="0">
                <a:ln w="28575">
                  <a:noFill/>
                  <a:prstDash val="dash"/>
                </a:ln>
                <a:solidFill>
                  <a:schemeClr val="tx1"/>
                </a:solidFill>
              </a:rPr>
              <a:t>, Min Jae Kim</a:t>
            </a:r>
            <a:r>
              <a:rPr lang="en-US" altLang="ko-KR" sz="5400" baseline="30000" dirty="0" smtClean="0">
                <a:ln w="28575">
                  <a:noFill/>
                  <a:prstDash val="dash"/>
                </a:ln>
                <a:solidFill>
                  <a:schemeClr val="tx1"/>
                </a:solidFill>
              </a:rPr>
              <a:t>1</a:t>
            </a:r>
            <a:r>
              <a:rPr lang="en-US" altLang="ko-KR" sz="5400" dirty="0" smtClean="0">
                <a:ln w="28575">
                  <a:noFill/>
                  <a:prstDash val="dash"/>
                </a:ln>
                <a:solidFill>
                  <a:schemeClr val="tx1"/>
                </a:solidFill>
              </a:rPr>
              <a:t>, Min Woo Ryu</a:t>
            </a:r>
            <a:r>
              <a:rPr lang="en-US" altLang="ko-KR" sz="5400" baseline="30000" dirty="0" smtClean="0">
                <a:ln w="28575">
                  <a:noFill/>
                  <a:prstDash val="dash"/>
                </a:ln>
                <a:solidFill>
                  <a:schemeClr val="tx1"/>
                </a:solidFill>
              </a:rPr>
              <a:t>1</a:t>
            </a:r>
            <a:r>
              <a:rPr lang="en-US" altLang="ko-KR" sz="5400" dirty="0" smtClean="0">
                <a:ln w="28575">
                  <a:noFill/>
                  <a:prstDash val="dash"/>
                </a:ln>
                <a:solidFill>
                  <a:schemeClr val="tx1"/>
                </a:solidFill>
              </a:rPr>
              <a:t> and Kyung </a:t>
            </a:r>
            <a:r>
              <a:rPr lang="en-US" altLang="ko-KR" sz="5400" dirty="0" err="1" smtClean="0">
                <a:ln w="28575">
                  <a:noFill/>
                  <a:prstDash val="dash"/>
                </a:ln>
                <a:solidFill>
                  <a:schemeClr val="tx1"/>
                </a:solidFill>
              </a:rPr>
              <a:t>Rok</a:t>
            </a:r>
            <a:r>
              <a:rPr lang="en-US" altLang="ko-KR" sz="5400" dirty="0" smtClean="0">
                <a:ln w="28575">
                  <a:noFill/>
                  <a:prstDash val="dash"/>
                </a:ln>
                <a:solidFill>
                  <a:schemeClr val="tx1"/>
                </a:solidFill>
              </a:rPr>
              <a:t> Kim</a:t>
            </a:r>
            <a:r>
              <a:rPr lang="en-US" altLang="ko-KR" sz="5400" baseline="30000" dirty="0" smtClean="0">
                <a:ln w="28575">
                  <a:noFill/>
                  <a:prstDash val="dash"/>
                </a:ln>
                <a:solidFill>
                  <a:schemeClr val="tx1"/>
                </a:solidFill>
              </a:rPr>
              <a:t>1*</a:t>
            </a:r>
          </a:p>
          <a:p>
            <a:pPr algn="ctr"/>
            <a:r>
              <a:rPr lang="en-US" altLang="ko-KR" sz="5400" i="1" baseline="30000" dirty="0" smtClean="0">
                <a:ln w="28575">
                  <a:noFill/>
                  <a:prstDash val="dash"/>
                </a:ln>
                <a:solidFill>
                  <a:schemeClr val="tx1"/>
                </a:solidFill>
              </a:rPr>
              <a:t>1</a:t>
            </a:r>
            <a:r>
              <a:rPr lang="en-US" altLang="ko-KR" sz="5400" i="1" dirty="0" smtClean="0">
                <a:ln w="28575">
                  <a:noFill/>
                  <a:prstDash val="dash"/>
                </a:ln>
                <a:solidFill>
                  <a:schemeClr val="tx1"/>
                </a:solidFill>
              </a:rPr>
              <a:t>Department of Electrical Engineering, UNIST, Republic of Korea</a:t>
            </a:r>
            <a:r>
              <a:rPr lang="en-US" altLang="ko-KR" i="1" dirty="0" smtClean="0">
                <a:ln w="28575">
                  <a:noFill/>
                  <a:prstDash val="dash"/>
                </a:ln>
                <a:solidFill>
                  <a:schemeClr val="tx1"/>
                </a:solidFill>
              </a:rPr>
              <a:t> </a:t>
            </a:r>
            <a:endParaRPr lang="ko-KR" altLang="en-US" i="1" dirty="0">
              <a:ln w="28575">
                <a:noFill/>
                <a:prstDash val="dash"/>
              </a:ln>
              <a:solidFill>
                <a:schemeClr val="tx1"/>
              </a:solidFill>
            </a:endParaRPr>
          </a:p>
        </p:txBody>
      </p:sp>
      <p:sp>
        <p:nvSpPr>
          <p:cNvPr id="6" name="모서리가 둥근 직사각형 5"/>
          <p:cNvSpPr/>
          <p:nvPr/>
        </p:nvSpPr>
        <p:spPr>
          <a:xfrm>
            <a:off x="1769806" y="7016394"/>
            <a:ext cx="27196026" cy="4525175"/>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ko-KR" sz="4000" dirty="0" smtClean="0">
                <a:solidFill>
                  <a:schemeClr val="tx1"/>
                </a:solidFill>
              </a:rPr>
              <a:t> The </a:t>
            </a:r>
            <a:r>
              <a:rPr lang="en-US" altLang="ko-KR" sz="4000" dirty="0">
                <a:solidFill>
                  <a:schemeClr val="tx1"/>
                </a:solidFill>
              </a:rPr>
              <a:t>Halo </a:t>
            </a:r>
            <a:r>
              <a:rPr lang="en-US" altLang="ko-KR" sz="4000" dirty="0" smtClean="0">
                <a:solidFill>
                  <a:schemeClr val="tx1"/>
                </a:solidFill>
              </a:rPr>
              <a:t>Ion-Implantation(Halo IIP) </a:t>
            </a:r>
            <a:r>
              <a:rPr lang="en-US" altLang="ko-KR" sz="4000" dirty="0">
                <a:solidFill>
                  <a:schemeClr val="tx1"/>
                </a:solidFill>
              </a:rPr>
              <a:t>process is widely used as a method to prevent short channel effects (SCEs) in Nano-scale devices. However, the </a:t>
            </a:r>
            <a:r>
              <a:rPr lang="en-US" altLang="ko-KR" sz="4000" dirty="0" smtClean="0">
                <a:solidFill>
                  <a:schemeClr val="tx1"/>
                </a:solidFill>
              </a:rPr>
              <a:t>halo </a:t>
            </a:r>
            <a:r>
              <a:rPr lang="en-US" altLang="ko-KR" sz="4000" dirty="0">
                <a:solidFill>
                  <a:schemeClr val="tx1"/>
                </a:solidFill>
              </a:rPr>
              <a:t>process causes damage to the </a:t>
            </a:r>
            <a:r>
              <a:rPr lang="en-US" altLang="ko-KR" sz="4000" dirty="0" smtClean="0">
                <a:solidFill>
                  <a:schemeClr val="tx1"/>
                </a:solidFill>
              </a:rPr>
              <a:t>gate </a:t>
            </a:r>
            <a:r>
              <a:rPr lang="en-US" altLang="ko-KR" sz="4000" dirty="0">
                <a:solidFill>
                  <a:schemeClr val="tx1"/>
                </a:solidFill>
              </a:rPr>
              <a:t>dielectric by injection angle and energy, which causes an </a:t>
            </a:r>
            <a:r>
              <a:rPr lang="en-US" altLang="ko-KR" sz="4000" dirty="0" smtClean="0">
                <a:solidFill>
                  <a:schemeClr val="tx1"/>
                </a:solidFill>
              </a:rPr>
              <a:t>non-uniform </a:t>
            </a:r>
            <a:r>
              <a:rPr lang="en-US" altLang="ko-KR" sz="4000" i="1" dirty="0">
                <a:solidFill>
                  <a:schemeClr val="tx1"/>
                </a:solidFill>
              </a:rPr>
              <a:t>N</a:t>
            </a:r>
            <a:r>
              <a:rPr lang="en-US" altLang="ko-KR" sz="4000" baseline="-25000" dirty="0">
                <a:solidFill>
                  <a:schemeClr val="tx1"/>
                </a:solidFill>
              </a:rPr>
              <a:t>it</a:t>
            </a:r>
            <a:r>
              <a:rPr lang="en-US" altLang="ko-KR" sz="4000" dirty="0">
                <a:solidFill>
                  <a:schemeClr val="tx1"/>
                </a:solidFill>
              </a:rPr>
              <a:t> </a:t>
            </a:r>
            <a:r>
              <a:rPr lang="en-US" altLang="ko-KR" sz="4000" dirty="0" smtClean="0">
                <a:solidFill>
                  <a:schemeClr val="tx1"/>
                </a:solidFill>
              </a:rPr>
              <a:t>distribution [1</a:t>
            </a:r>
            <a:r>
              <a:rPr lang="en-US" altLang="ko-KR" sz="4000" dirty="0">
                <a:solidFill>
                  <a:schemeClr val="tx1"/>
                </a:solidFill>
              </a:rPr>
              <a:t>]. This </a:t>
            </a:r>
            <a:r>
              <a:rPr lang="en-US" altLang="ko-KR" sz="4000" dirty="0" smtClean="0">
                <a:solidFill>
                  <a:schemeClr val="tx1"/>
                </a:solidFill>
              </a:rPr>
              <a:t>non-uniform </a:t>
            </a:r>
            <a:r>
              <a:rPr lang="en-US" altLang="ko-KR" sz="4000" i="1" dirty="0">
                <a:solidFill>
                  <a:schemeClr val="tx1"/>
                </a:solidFill>
              </a:rPr>
              <a:t>N</a:t>
            </a:r>
            <a:r>
              <a:rPr lang="en-US" altLang="ko-KR" sz="4000" baseline="-25000" dirty="0">
                <a:solidFill>
                  <a:schemeClr val="tx1"/>
                </a:solidFill>
              </a:rPr>
              <a:t>it</a:t>
            </a:r>
            <a:r>
              <a:rPr lang="en-US" altLang="ko-KR" sz="4000" dirty="0">
                <a:solidFill>
                  <a:schemeClr val="tx1"/>
                </a:solidFill>
              </a:rPr>
              <a:t> distribution affects the noise characteristics of the device, and it is important to accurately predict the noise characteristics because as the gate area is scaled down, caused problems related to power dissipation, speed, and linearity during analog and digital circuit </a:t>
            </a:r>
            <a:r>
              <a:rPr lang="en-US" altLang="ko-KR" sz="4000" dirty="0" smtClean="0">
                <a:solidFill>
                  <a:schemeClr val="tx1"/>
                </a:solidFill>
              </a:rPr>
              <a:t>operation [2]. </a:t>
            </a:r>
            <a:r>
              <a:rPr lang="en-US" altLang="ko-KR" sz="4000" dirty="0">
                <a:solidFill>
                  <a:schemeClr val="tx1"/>
                </a:solidFill>
              </a:rPr>
              <a:t>Therefore, in this study, the distribution of </a:t>
            </a:r>
            <a:r>
              <a:rPr lang="en-US" altLang="ko-KR" sz="4000" i="1" dirty="0">
                <a:solidFill>
                  <a:schemeClr val="tx1"/>
                </a:solidFill>
              </a:rPr>
              <a:t>N</a:t>
            </a:r>
            <a:r>
              <a:rPr lang="en-US" altLang="ko-KR" sz="4000" baseline="-25000" dirty="0">
                <a:solidFill>
                  <a:schemeClr val="tx1"/>
                </a:solidFill>
              </a:rPr>
              <a:t>it</a:t>
            </a:r>
            <a:r>
              <a:rPr lang="en-US" altLang="ko-KR" sz="4000" dirty="0">
                <a:solidFill>
                  <a:schemeClr val="tx1"/>
                </a:solidFill>
              </a:rPr>
              <a:t> generated by the </a:t>
            </a:r>
            <a:r>
              <a:rPr lang="en-US" altLang="ko-KR" sz="4000" dirty="0" smtClean="0">
                <a:solidFill>
                  <a:schemeClr val="tx1"/>
                </a:solidFill>
              </a:rPr>
              <a:t>tilt </a:t>
            </a:r>
            <a:r>
              <a:rPr lang="en-US" altLang="ko-KR" sz="4000" dirty="0">
                <a:solidFill>
                  <a:schemeClr val="tx1"/>
                </a:solidFill>
              </a:rPr>
              <a:t>Halo IIP process is modeled and verified based </a:t>
            </a:r>
            <a:r>
              <a:rPr lang="en-US" altLang="ko-KR" sz="4000" dirty="0" smtClean="0">
                <a:solidFill>
                  <a:schemeClr val="tx1"/>
                </a:solidFill>
              </a:rPr>
              <a:t>on </a:t>
            </a:r>
            <a:r>
              <a:rPr lang="en-US" altLang="ko-KR" sz="4000" dirty="0" smtClean="0">
                <a:solidFill>
                  <a:schemeClr val="tx1"/>
                </a:solidFill>
              </a:rPr>
              <a:t>short channel devices (28-nm CMOS) measurement</a:t>
            </a:r>
            <a:r>
              <a:rPr lang="en-US" altLang="ko-KR" sz="4000" dirty="0">
                <a:solidFill>
                  <a:schemeClr val="tx1"/>
                </a:solidFill>
              </a:rPr>
              <a:t>.</a:t>
            </a:r>
          </a:p>
        </p:txBody>
      </p:sp>
      <p:sp>
        <p:nvSpPr>
          <p:cNvPr id="8" name="모서리가 둥근 직사각형 7"/>
          <p:cNvSpPr/>
          <p:nvPr/>
        </p:nvSpPr>
        <p:spPr>
          <a:xfrm>
            <a:off x="1769806" y="11766039"/>
            <a:ext cx="27196026" cy="20161761"/>
          </a:xfrm>
          <a:prstGeom prst="roundRect">
            <a:avLst>
              <a:gd name="adj" fmla="val 6284"/>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ko-KR" dirty="0">
              <a:ln w="28575">
                <a:noFill/>
                <a:prstDash val="dash"/>
              </a:ln>
              <a:solidFill>
                <a:schemeClr val="tx1"/>
              </a:solidFill>
            </a:endParaRPr>
          </a:p>
        </p:txBody>
      </p:sp>
      <p:sp>
        <p:nvSpPr>
          <p:cNvPr id="11" name="모서리가 둥근 직사각형 10"/>
          <p:cNvSpPr/>
          <p:nvPr/>
        </p:nvSpPr>
        <p:spPr>
          <a:xfrm>
            <a:off x="1769806" y="32272837"/>
            <a:ext cx="27196026" cy="4359372"/>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ko-KR" sz="4000" dirty="0" smtClean="0">
                <a:solidFill>
                  <a:schemeClr val="tx1"/>
                </a:solidFill>
              </a:rPr>
              <a:t> This research shows </a:t>
            </a:r>
            <a:r>
              <a:rPr lang="en-US" altLang="ko-KR" sz="4000" dirty="0">
                <a:solidFill>
                  <a:schemeClr val="tx1"/>
                </a:solidFill>
              </a:rPr>
              <a:t>that the distribution of interface traps generated during the Halo IIP process can be non-uniform through experimental results based on 28-nm CMOS Foundry </a:t>
            </a:r>
            <a:r>
              <a:rPr lang="en-US" altLang="ko-KR" sz="4000" dirty="0" smtClean="0">
                <a:solidFill>
                  <a:schemeClr val="tx1"/>
                </a:solidFill>
              </a:rPr>
              <a:t>devices. And we </a:t>
            </a:r>
            <a:r>
              <a:rPr lang="en-US" altLang="ko-KR" sz="4000" dirty="0">
                <a:solidFill>
                  <a:schemeClr val="tx1"/>
                </a:solidFill>
              </a:rPr>
              <a:t>confirm that the non-uniform </a:t>
            </a:r>
            <a:r>
              <a:rPr lang="en-US" altLang="ko-KR" sz="4000" i="1" dirty="0">
                <a:solidFill>
                  <a:schemeClr val="tx1"/>
                </a:solidFill>
              </a:rPr>
              <a:t>N</a:t>
            </a:r>
            <a:r>
              <a:rPr lang="en-US" altLang="ko-KR" sz="4000" baseline="-25000" dirty="0">
                <a:solidFill>
                  <a:schemeClr val="tx1"/>
                </a:solidFill>
              </a:rPr>
              <a:t>it</a:t>
            </a:r>
            <a:r>
              <a:rPr lang="en-US" altLang="ko-KR" sz="4000" dirty="0">
                <a:solidFill>
                  <a:schemeClr val="tx1"/>
                </a:solidFill>
              </a:rPr>
              <a:t> distribution can affect n</a:t>
            </a:r>
            <a:r>
              <a:rPr lang="en-US" altLang="ko-KR" sz="4000" dirty="0" smtClean="0">
                <a:solidFill>
                  <a:schemeClr val="tx1"/>
                </a:solidFill>
              </a:rPr>
              <a:t>oise </a:t>
            </a:r>
            <a:r>
              <a:rPr lang="en-US" altLang="ko-KR" sz="4000" dirty="0">
                <a:solidFill>
                  <a:schemeClr val="tx1"/>
                </a:solidFill>
              </a:rPr>
              <a:t>because the ratio of </a:t>
            </a:r>
            <a:r>
              <a:rPr lang="en-US" altLang="ko-KR" sz="4000" i="1" dirty="0" err="1" smtClean="0">
                <a:solidFill>
                  <a:schemeClr val="tx1"/>
                </a:solidFill>
              </a:rPr>
              <a:t>N</a:t>
            </a:r>
            <a:r>
              <a:rPr lang="en-US" altLang="ko-KR" sz="4000" baseline="-25000" dirty="0" err="1" smtClean="0">
                <a:solidFill>
                  <a:schemeClr val="tx1"/>
                </a:solidFill>
              </a:rPr>
              <a:t>it,Halo</a:t>
            </a:r>
            <a:r>
              <a:rPr lang="en-US" altLang="ko-KR" sz="4000" dirty="0" smtClean="0">
                <a:solidFill>
                  <a:schemeClr val="tx1"/>
                </a:solidFill>
              </a:rPr>
              <a:t> </a:t>
            </a:r>
            <a:r>
              <a:rPr lang="en-US" altLang="ko-KR" sz="4000" dirty="0">
                <a:solidFill>
                  <a:schemeClr val="tx1"/>
                </a:solidFill>
              </a:rPr>
              <a:t>regions increases as the gate length is scaled </a:t>
            </a:r>
            <a:r>
              <a:rPr lang="en-US" altLang="ko-KR" sz="4000" dirty="0" smtClean="0">
                <a:solidFill>
                  <a:schemeClr val="tx1"/>
                </a:solidFill>
              </a:rPr>
              <a:t>down</a:t>
            </a:r>
            <a:r>
              <a:rPr lang="en-US" altLang="ko-KR" sz="4000" dirty="0">
                <a:solidFill>
                  <a:schemeClr val="tx1"/>
                </a:solidFill>
              </a:rPr>
              <a:t>. In other words, assuming that the distribution of </a:t>
            </a:r>
            <a:r>
              <a:rPr lang="en-US" altLang="ko-KR" sz="4000" i="1" dirty="0">
                <a:solidFill>
                  <a:schemeClr val="tx1"/>
                </a:solidFill>
              </a:rPr>
              <a:t>N</a:t>
            </a:r>
            <a:r>
              <a:rPr lang="en-US" altLang="ko-KR" sz="4000" baseline="-25000" dirty="0">
                <a:solidFill>
                  <a:schemeClr val="tx1"/>
                </a:solidFill>
              </a:rPr>
              <a:t>it</a:t>
            </a:r>
            <a:r>
              <a:rPr lang="en-US" altLang="ko-KR" sz="4000" dirty="0">
                <a:solidFill>
                  <a:schemeClr val="tx1"/>
                </a:solidFill>
              </a:rPr>
              <a:t> is uniform, there is a difference of 53% from the </a:t>
            </a:r>
            <a:r>
              <a:rPr lang="en-US" altLang="ko-KR" sz="4000" dirty="0" smtClean="0">
                <a:solidFill>
                  <a:schemeClr val="tx1"/>
                </a:solidFill>
              </a:rPr>
              <a:t>measurement</a:t>
            </a:r>
            <a:r>
              <a:rPr lang="en-US" altLang="ko-KR" sz="4000" dirty="0">
                <a:solidFill>
                  <a:schemeClr val="tx1"/>
                </a:solidFill>
              </a:rPr>
              <a:t>, and in the case of Nano-Scale devices, noise characteristics can be accurately evaluated only when </a:t>
            </a:r>
            <a:r>
              <a:rPr lang="en-US" altLang="ko-KR" sz="4000" i="1" dirty="0">
                <a:solidFill>
                  <a:schemeClr val="tx1"/>
                </a:solidFill>
              </a:rPr>
              <a:t>N</a:t>
            </a:r>
            <a:r>
              <a:rPr lang="en-US" altLang="ko-KR" sz="4000" baseline="-25000" dirty="0">
                <a:solidFill>
                  <a:schemeClr val="tx1"/>
                </a:solidFill>
              </a:rPr>
              <a:t>it</a:t>
            </a:r>
            <a:r>
              <a:rPr lang="en-US" altLang="ko-KR" sz="4000" dirty="0">
                <a:solidFill>
                  <a:schemeClr val="tx1"/>
                </a:solidFill>
              </a:rPr>
              <a:t> is considered non-uniform.</a:t>
            </a:r>
            <a:endParaRPr lang="ko-KR" altLang="en-US" sz="4000" dirty="0">
              <a:ln w="28575">
                <a:noFill/>
                <a:prstDash val="dash"/>
              </a:ln>
              <a:solidFill>
                <a:schemeClr val="tx1"/>
              </a:solidFill>
            </a:endParaRPr>
          </a:p>
        </p:txBody>
      </p:sp>
      <p:sp>
        <p:nvSpPr>
          <p:cNvPr id="7" name="모서리가 둥근 직사각형 6"/>
          <p:cNvSpPr/>
          <p:nvPr/>
        </p:nvSpPr>
        <p:spPr>
          <a:xfrm>
            <a:off x="1769806" y="36941596"/>
            <a:ext cx="27196026" cy="1419698"/>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ko-KR" sz="4000" b="1" dirty="0" smtClean="0">
                <a:solidFill>
                  <a:schemeClr val="tx1"/>
                </a:solidFill>
              </a:rPr>
              <a:t>Acknowledgments</a:t>
            </a:r>
            <a:r>
              <a:rPr lang="en-US" altLang="ko-KR" sz="4000" dirty="0" smtClean="0">
                <a:solidFill>
                  <a:schemeClr val="tx1"/>
                </a:solidFill>
              </a:rPr>
              <a:t> This </a:t>
            </a:r>
            <a:r>
              <a:rPr lang="en-US" altLang="ko-KR" sz="4000" dirty="0">
                <a:solidFill>
                  <a:schemeClr val="tx1"/>
                </a:solidFill>
              </a:rPr>
              <a:t>work was supported by Samsung Electronics Co., </a:t>
            </a:r>
            <a:r>
              <a:rPr lang="en-US" altLang="ko-KR" sz="4000" dirty="0" smtClean="0">
                <a:solidFill>
                  <a:schemeClr val="tx1"/>
                </a:solidFill>
              </a:rPr>
              <a:t>Ltd (2.220863.01).</a:t>
            </a:r>
            <a:endParaRPr lang="ko-KR" altLang="en-US" sz="4000" dirty="0" smtClean="0">
              <a:solidFill>
                <a:schemeClr val="tx1"/>
              </a:solidFill>
            </a:endParaRPr>
          </a:p>
          <a:p>
            <a:pPr algn="just"/>
            <a:r>
              <a:rPr lang="en-US" altLang="ko-KR" sz="4000" dirty="0" smtClean="0">
                <a:solidFill>
                  <a:schemeClr val="tx1"/>
                </a:solidFill>
              </a:rPr>
              <a:t> The chip fabrication and EDA tool were supported by the IC Design Education Center (IDEC), Korea.</a:t>
            </a:r>
            <a:endParaRPr lang="ko-KR" altLang="ko-KR" sz="4000" dirty="0">
              <a:solidFill>
                <a:schemeClr val="tx1"/>
              </a:solidFill>
            </a:endParaRPr>
          </a:p>
        </p:txBody>
      </p:sp>
      <p:pic>
        <p:nvPicPr>
          <p:cNvPr id="24" name="그림 23"/>
          <p:cNvPicPr>
            <a:picLocks noChangeAspect="1"/>
          </p:cNvPicPr>
          <p:nvPr/>
        </p:nvPicPr>
        <p:blipFill>
          <a:blip r:embed="rId3"/>
          <a:stretch>
            <a:fillRect/>
          </a:stretch>
        </p:blipFill>
        <p:spPr>
          <a:xfrm>
            <a:off x="2920195" y="13479599"/>
            <a:ext cx="7181315" cy="4755086"/>
          </a:xfrm>
          <a:prstGeom prst="rect">
            <a:avLst/>
          </a:prstGeom>
        </p:spPr>
      </p:pic>
      <p:pic>
        <p:nvPicPr>
          <p:cNvPr id="28" name="그림 27"/>
          <p:cNvPicPr>
            <a:picLocks noChangeAspect="1"/>
          </p:cNvPicPr>
          <p:nvPr/>
        </p:nvPicPr>
        <p:blipFill>
          <a:blip r:embed="rId4"/>
          <a:stretch>
            <a:fillRect/>
          </a:stretch>
        </p:blipFill>
        <p:spPr>
          <a:xfrm>
            <a:off x="2991793" y="26634479"/>
            <a:ext cx="7131583" cy="1486407"/>
          </a:xfrm>
          <a:prstGeom prst="rect">
            <a:avLst/>
          </a:prstGeom>
        </p:spPr>
      </p:pic>
      <p:grpSp>
        <p:nvGrpSpPr>
          <p:cNvPr id="36" name="그룹 35"/>
          <p:cNvGrpSpPr/>
          <p:nvPr/>
        </p:nvGrpSpPr>
        <p:grpSpPr>
          <a:xfrm>
            <a:off x="2284879" y="12238419"/>
            <a:ext cx="17303898" cy="18939671"/>
            <a:chOff x="3553240" y="15099606"/>
            <a:chExt cx="8451948" cy="16373451"/>
          </a:xfrm>
        </p:grpSpPr>
        <p:sp>
          <p:nvSpPr>
            <p:cNvPr id="33" name="모서리가 둥근 직사각형 32"/>
            <p:cNvSpPr/>
            <p:nvPr/>
          </p:nvSpPr>
          <p:spPr>
            <a:xfrm>
              <a:off x="3553240" y="15486312"/>
              <a:ext cx="8451948" cy="15986745"/>
            </a:xfrm>
            <a:prstGeom prst="roundRect">
              <a:avLst>
                <a:gd name="adj" fmla="val 6284"/>
              </a:avLst>
            </a:prstGeom>
            <a:no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ko-KR" dirty="0">
                <a:ln w="28575">
                  <a:noFill/>
                  <a:prstDash val="dash"/>
                </a:ln>
                <a:solidFill>
                  <a:schemeClr val="tx1"/>
                </a:solidFill>
              </a:endParaRPr>
            </a:p>
          </p:txBody>
        </p:sp>
        <p:sp>
          <p:nvSpPr>
            <p:cNvPr id="35" name="모서리가 둥근 직사각형 34"/>
            <p:cNvSpPr/>
            <p:nvPr/>
          </p:nvSpPr>
          <p:spPr>
            <a:xfrm>
              <a:off x="4368723" y="15099606"/>
              <a:ext cx="3510102" cy="773412"/>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4800" dirty="0" smtClean="0">
                  <a:solidFill>
                    <a:schemeClr val="tx1"/>
                  </a:solidFill>
                </a:rPr>
                <a:t>Modeling</a:t>
              </a:r>
              <a:endParaRPr lang="ko-KR" altLang="en-US" sz="4800" dirty="0">
                <a:solidFill>
                  <a:schemeClr val="tx1"/>
                </a:solidFill>
              </a:endParaRPr>
            </a:p>
          </p:txBody>
        </p:sp>
      </p:grpSp>
      <p:grpSp>
        <p:nvGrpSpPr>
          <p:cNvPr id="40" name="그룹 39"/>
          <p:cNvGrpSpPr/>
          <p:nvPr/>
        </p:nvGrpSpPr>
        <p:grpSpPr>
          <a:xfrm>
            <a:off x="19988779" y="12138942"/>
            <a:ext cx="8451948" cy="19039147"/>
            <a:chOff x="3553240" y="15123536"/>
            <a:chExt cx="8451948" cy="16349521"/>
          </a:xfrm>
        </p:grpSpPr>
        <p:sp>
          <p:nvSpPr>
            <p:cNvPr id="41" name="모서리가 둥근 직사각형 40"/>
            <p:cNvSpPr/>
            <p:nvPr/>
          </p:nvSpPr>
          <p:spPr>
            <a:xfrm>
              <a:off x="3553240" y="15593083"/>
              <a:ext cx="8451948" cy="15879974"/>
            </a:xfrm>
            <a:prstGeom prst="roundRect">
              <a:avLst>
                <a:gd name="adj" fmla="val 6284"/>
              </a:avLst>
            </a:prstGeom>
            <a:no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ko-KR" dirty="0">
                <a:ln w="28575">
                  <a:noFill/>
                  <a:prstDash val="dash"/>
                </a:ln>
                <a:solidFill>
                  <a:schemeClr val="tx1"/>
                </a:solidFill>
              </a:endParaRPr>
            </a:p>
          </p:txBody>
        </p:sp>
        <p:sp>
          <p:nvSpPr>
            <p:cNvPr id="42" name="모서리가 둥근 직사각형 41"/>
            <p:cNvSpPr/>
            <p:nvPr/>
          </p:nvSpPr>
          <p:spPr>
            <a:xfrm>
              <a:off x="4467263" y="15123536"/>
              <a:ext cx="3825544" cy="773412"/>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4800" dirty="0" smtClean="0">
                  <a:solidFill>
                    <a:schemeClr val="tx1"/>
                  </a:solidFill>
                </a:rPr>
                <a:t>Measurement</a:t>
              </a:r>
              <a:endParaRPr lang="ko-KR" altLang="en-US" sz="4800" dirty="0">
                <a:solidFill>
                  <a:schemeClr val="tx1"/>
                </a:solidFill>
              </a:endParaRPr>
            </a:p>
          </p:txBody>
        </p:sp>
      </p:grpSp>
      <p:pic>
        <p:nvPicPr>
          <p:cNvPr id="48" name="그림 47"/>
          <p:cNvPicPr/>
          <p:nvPr/>
        </p:nvPicPr>
        <p:blipFill>
          <a:blip r:embed="rId5"/>
          <a:stretch>
            <a:fillRect/>
          </a:stretch>
        </p:blipFill>
        <p:spPr>
          <a:xfrm>
            <a:off x="11087927" y="25180518"/>
            <a:ext cx="8088780" cy="2674866"/>
          </a:xfrm>
          <a:prstGeom prst="rect">
            <a:avLst/>
          </a:prstGeom>
        </p:spPr>
      </p:pic>
      <p:pic>
        <p:nvPicPr>
          <p:cNvPr id="49" name="그림 48"/>
          <p:cNvPicPr>
            <a:picLocks noChangeAspect="1"/>
          </p:cNvPicPr>
          <p:nvPr/>
        </p:nvPicPr>
        <p:blipFill>
          <a:blip r:embed="rId6"/>
          <a:stretch>
            <a:fillRect/>
          </a:stretch>
        </p:blipFill>
        <p:spPr>
          <a:xfrm>
            <a:off x="20512066" y="13171148"/>
            <a:ext cx="7814935" cy="4872457"/>
          </a:xfrm>
          <a:prstGeom prst="rect">
            <a:avLst/>
          </a:prstGeom>
        </p:spPr>
      </p:pic>
      <p:pic>
        <p:nvPicPr>
          <p:cNvPr id="59" name="그림 58"/>
          <p:cNvPicPr>
            <a:picLocks noChangeAspect="1"/>
          </p:cNvPicPr>
          <p:nvPr/>
        </p:nvPicPr>
        <p:blipFill>
          <a:blip r:embed="rId7"/>
          <a:stretch>
            <a:fillRect/>
          </a:stretch>
        </p:blipFill>
        <p:spPr>
          <a:xfrm>
            <a:off x="10951705" y="13241248"/>
            <a:ext cx="7882287" cy="5485333"/>
          </a:xfrm>
          <a:prstGeom prst="rect">
            <a:avLst/>
          </a:prstGeom>
        </p:spPr>
      </p:pic>
      <p:pic>
        <p:nvPicPr>
          <p:cNvPr id="60" name="그림 59"/>
          <p:cNvPicPr>
            <a:picLocks noChangeAspect="1"/>
          </p:cNvPicPr>
          <p:nvPr/>
        </p:nvPicPr>
        <p:blipFill>
          <a:blip r:embed="rId8"/>
          <a:stretch>
            <a:fillRect/>
          </a:stretch>
        </p:blipFill>
        <p:spPr>
          <a:xfrm>
            <a:off x="10968346" y="18864128"/>
            <a:ext cx="7916857" cy="5508381"/>
          </a:xfrm>
          <a:prstGeom prst="rect">
            <a:avLst/>
          </a:prstGeom>
        </p:spPr>
      </p:pic>
      <p:sp>
        <p:nvSpPr>
          <p:cNvPr id="62" name="직사각형 61"/>
          <p:cNvSpPr/>
          <p:nvPr/>
        </p:nvSpPr>
        <p:spPr>
          <a:xfrm>
            <a:off x="2856506" y="28515034"/>
            <a:ext cx="7662194" cy="2554545"/>
          </a:xfrm>
          <a:prstGeom prst="rect">
            <a:avLst/>
          </a:prstGeom>
        </p:spPr>
        <p:txBody>
          <a:bodyPr wrap="square">
            <a:spAutoFit/>
          </a:bodyPr>
          <a:lstStyle/>
          <a:p>
            <a:pPr algn="just"/>
            <a:r>
              <a:rPr lang="en-US" altLang="ko-KR" sz="4000" dirty="0" smtClean="0"/>
              <a:t> The </a:t>
            </a:r>
            <a:r>
              <a:rPr lang="en-US" altLang="ko-KR" sz="4000" dirty="0"/>
              <a:t>Halo Ion-implantation process generates damage on the oxide interface, causing </a:t>
            </a:r>
            <a:r>
              <a:rPr lang="en-US" altLang="ko-KR" sz="4000" dirty="0" smtClean="0"/>
              <a:t>non-uniform </a:t>
            </a:r>
            <a:r>
              <a:rPr lang="en-US" altLang="ko-KR" sz="4000" i="1" dirty="0" smtClean="0"/>
              <a:t>N</a:t>
            </a:r>
            <a:r>
              <a:rPr lang="en-US" altLang="ko-KR" sz="4000" baseline="-25000" dirty="0" smtClean="0"/>
              <a:t>it</a:t>
            </a:r>
            <a:r>
              <a:rPr lang="en-US" altLang="ko-KR" sz="4000" dirty="0" smtClean="0"/>
              <a:t> </a:t>
            </a:r>
            <a:r>
              <a:rPr lang="en-US" altLang="ko-KR" sz="4000" dirty="0"/>
              <a:t>density and affecting </a:t>
            </a:r>
            <a:r>
              <a:rPr lang="en-US" altLang="ko-KR" sz="4000" i="1" dirty="0"/>
              <a:t>V</a:t>
            </a:r>
            <a:r>
              <a:rPr lang="en-US" altLang="ko-KR" sz="4000" baseline="-25000" dirty="0"/>
              <a:t>TH</a:t>
            </a:r>
            <a:r>
              <a:rPr lang="en-US" altLang="ko-KR" sz="4000" dirty="0"/>
              <a:t> and </a:t>
            </a:r>
            <a:r>
              <a:rPr lang="en-US" altLang="ko-KR" sz="4000" i="1" dirty="0"/>
              <a:t>S</a:t>
            </a:r>
            <a:r>
              <a:rPr lang="en-US" altLang="ko-KR" sz="4000" baseline="-25000" dirty="0"/>
              <a:t>ID</a:t>
            </a:r>
            <a:r>
              <a:rPr lang="en-US" altLang="ko-KR" sz="4000" dirty="0" smtClean="0"/>
              <a:t>.</a:t>
            </a:r>
            <a:endParaRPr lang="ko-KR" altLang="en-US" sz="4000" dirty="0"/>
          </a:p>
        </p:txBody>
      </p:sp>
      <p:sp>
        <p:nvSpPr>
          <p:cNvPr id="67" name="TextBox 66"/>
          <p:cNvSpPr txBox="1"/>
          <p:nvPr/>
        </p:nvSpPr>
        <p:spPr>
          <a:xfrm>
            <a:off x="11105815" y="27870652"/>
            <a:ext cx="8196018" cy="3170099"/>
          </a:xfrm>
          <a:prstGeom prst="rect">
            <a:avLst/>
          </a:prstGeom>
          <a:noFill/>
        </p:spPr>
        <p:txBody>
          <a:bodyPr wrap="square" rtlCol="0">
            <a:spAutoFit/>
          </a:bodyPr>
          <a:lstStyle/>
          <a:p>
            <a:pPr algn="just"/>
            <a:r>
              <a:rPr lang="en-US" altLang="ko-KR" sz="4000" dirty="0" smtClean="0"/>
              <a:t> The </a:t>
            </a:r>
            <a:r>
              <a:rPr lang="en-US" altLang="ko-KR" sz="4000" dirty="0"/>
              <a:t>damaged area of the </a:t>
            </a:r>
            <a:r>
              <a:rPr lang="en-US" altLang="ko-KR" sz="4000" dirty="0" smtClean="0"/>
              <a:t>gate </a:t>
            </a:r>
            <a:r>
              <a:rPr lang="en-US" altLang="ko-KR" sz="4000" dirty="0"/>
              <a:t>dielectric layer by the Halo IIP process can be specified by an equation, and is determined in consideration of the IIP </a:t>
            </a:r>
            <a:r>
              <a:rPr lang="en-US" altLang="ko-KR" sz="4000" dirty="0" smtClean="0"/>
              <a:t>angle(</a:t>
            </a:r>
            <a:r>
              <a:rPr lang="el-GR" altLang="ko-KR" sz="4000" i="1" dirty="0" smtClean="0">
                <a:latin typeface="Arial" panose="020B0604020202020204" pitchFamily="34" charset="0"/>
                <a:cs typeface="Arial" panose="020B0604020202020204" pitchFamily="34" charset="0"/>
              </a:rPr>
              <a:t>θ</a:t>
            </a:r>
            <a:r>
              <a:rPr lang="en-US" altLang="ko-KR" sz="4000" dirty="0" smtClean="0">
                <a:latin typeface="Arial" panose="020B0604020202020204" pitchFamily="34" charset="0"/>
                <a:cs typeface="Arial" panose="020B0604020202020204" pitchFamily="34" charset="0"/>
              </a:rPr>
              <a:t>)</a:t>
            </a:r>
            <a:r>
              <a:rPr lang="en-US" altLang="ko-KR" sz="4000" dirty="0" smtClean="0"/>
              <a:t> </a:t>
            </a:r>
            <a:r>
              <a:rPr lang="en-US" altLang="ko-KR" sz="4000" dirty="0"/>
              <a:t>and the Projected range (</a:t>
            </a:r>
            <a:r>
              <a:rPr lang="en-US" altLang="ko-KR" sz="4000" i="1" dirty="0" err="1"/>
              <a:t>R</a:t>
            </a:r>
            <a:r>
              <a:rPr lang="en-US" altLang="ko-KR" sz="4000" baseline="-25000" dirty="0" err="1"/>
              <a:t>p</a:t>
            </a:r>
            <a:r>
              <a:rPr lang="en-US" altLang="ko-KR" sz="4000" dirty="0"/>
              <a:t>).</a:t>
            </a:r>
            <a:endParaRPr lang="ko-KR" altLang="en-US" sz="4000" dirty="0"/>
          </a:p>
        </p:txBody>
      </p:sp>
      <p:sp>
        <p:nvSpPr>
          <p:cNvPr id="68" name="직사각형 67"/>
          <p:cNvSpPr/>
          <p:nvPr/>
        </p:nvSpPr>
        <p:spPr>
          <a:xfrm>
            <a:off x="20485411" y="28631830"/>
            <a:ext cx="7814935" cy="2554545"/>
          </a:xfrm>
          <a:prstGeom prst="rect">
            <a:avLst/>
          </a:prstGeom>
        </p:spPr>
        <p:txBody>
          <a:bodyPr wrap="square">
            <a:spAutoFit/>
          </a:bodyPr>
          <a:lstStyle/>
          <a:p>
            <a:pPr algn="just"/>
            <a:r>
              <a:rPr lang="en-US" altLang="ko-KR" sz="4000" dirty="0" smtClean="0"/>
              <a:t> Assuming </a:t>
            </a:r>
            <a:r>
              <a:rPr lang="en-US" altLang="ko-KR" sz="4000" dirty="0"/>
              <a:t>that the distribution of </a:t>
            </a:r>
            <a:r>
              <a:rPr lang="en-US" altLang="ko-KR" sz="4000" i="1" dirty="0"/>
              <a:t>N</a:t>
            </a:r>
            <a:r>
              <a:rPr lang="en-US" altLang="ko-KR" sz="4000" baseline="-25000" dirty="0"/>
              <a:t>it</a:t>
            </a:r>
            <a:r>
              <a:rPr lang="en-US" altLang="ko-KR" sz="4000" dirty="0"/>
              <a:t> is uniform, when </a:t>
            </a:r>
            <a:r>
              <a:rPr lang="en-US" altLang="ko-KR" sz="4000" i="1" dirty="0"/>
              <a:t>L</a:t>
            </a:r>
            <a:r>
              <a:rPr lang="en-US" altLang="ko-KR" sz="4000" baseline="-25000" dirty="0"/>
              <a:t>G</a:t>
            </a:r>
            <a:r>
              <a:rPr lang="en-US" altLang="ko-KR" sz="4000" dirty="0"/>
              <a:t> = 30 nm, there is a 53% difference from the </a:t>
            </a:r>
            <a:r>
              <a:rPr lang="en-US" altLang="ko-KR" sz="4000" i="1" dirty="0"/>
              <a:t>S</a:t>
            </a:r>
            <a:r>
              <a:rPr lang="en-US" altLang="ko-KR" sz="4000" baseline="-25000" dirty="0"/>
              <a:t>ID</a:t>
            </a:r>
            <a:r>
              <a:rPr lang="en-US" altLang="ko-KR" sz="4000" dirty="0"/>
              <a:t> obtained from measurement.</a:t>
            </a:r>
            <a:endParaRPr lang="ko-KR" altLang="en-US" sz="4000" dirty="0"/>
          </a:p>
        </p:txBody>
      </p:sp>
      <p:cxnSp>
        <p:nvCxnSpPr>
          <p:cNvPr id="74" name="직선 연결선 73"/>
          <p:cNvCxnSpPr/>
          <p:nvPr/>
        </p:nvCxnSpPr>
        <p:spPr>
          <a:xfrm>
            <a:off x="10687924" y="13945848"/>
            <a:ext cx="0" cy="16229352"/>
          </a:xfrm>
          <a:prstGeom prst="line">
            <a:avLst/>
          </a:prstGeom>
          <a:ln w="28575">
            <a:solidFill>
              <a:schemeClr val="tx1"/>
            </a:solidFill>
            <a:prstDash val="dashDot"/>
          </a:ln>
        </p:spPr>
        <p:style>
          <a:lnRef idx="1">
            <a:schemeClr val="accent1"/>
          </a:lnRef>
          <a:fillRef idx="0">
            <a:schemeClr val="accent1"/>
          </a:fillRef>
          <a:effectRef idx="0">
            <a:schemeClr val="accent1"/>
          </a:effectRef>
          <a:fontRef idx="minor">
            <a:schemeClr val="tx1"/>
          </a:fontRef>
        </p:style>
      </p:cxnSp>
      <p:grpSp>
        <p:nvGrpSpPr>
          <p:cNvPr id="32" name="그룹 31"/>
          <p:cNvGrpSpPr>
            <a:grpSpLocks noChangeAspect="1"/>
          </p:cNvGrpSpPr>
          <p:nvPr/>
        </p:nvGrpSpPr>
        <p:grpSpPr>
          <a:xfrm>
            <a:off x="2410716" y="18896555"/>
            <a:ext cx="8553772" cy="7127628"/>
            <a:chOff x="6479104" y="1363670"/>
            <a:chExt cx="4389437" cy="3657600"/>
          </a:xfrm>
        </p:grpSpPr>
        <p:graphicFrame>
          <p:nvGraphicFramePr>
            <p:cNvPr id="34" name="개체 33"/>
            <p:cNvGraphicFramePr>
              <a:graphicFrameLocks noChangeAspect="1"/>
            </p:cNvGraphicFramePr>
            <p:nvPr>
              <p:extLst>
                <p:ext uri="{D42A27DB-BD31-4B8C-83A1-F6EECF244321}">
                  <p14:modId xmlns:p14="http://schemas.microsoft.com/office/powerpoint/2010/main" val="3637318003"/>
                </p:ext>
              </p:extLst>
            </p:nvPr>
          </p:nvGraphicFramePr>
          <p:xfrm>
            <a:off x="6479104" y="1363670"/>
            <a:ext cx="4389437" cy="3657600"/>
          </p:xfrm>
          <a:graphic>
            <a:graphicData uri="http://schemas.openxmlformats.org/presentationml/2006/ole">
              <mc:AlternateContent xmlns:mc="http://schemas.openxmlformats.org/markup-compatibility/2006">
                <mc:Choice xmlns:v="urn:schemas-microsoft-com:vml" Requires="v">
                  <p:oleObj spid="_x0000_s2371" name="Graph" r:id="rId9" imgW="4389120" imgH="3657600" progId="Origin95.Graph">
                    <p:embed/>
                  </p:oleObj>
                </mc:Choice>
                <mc:Fallback>
                  <p:oleObj name="Graph" r:id="rId9" imgW="4389120" imgH="3657600" progId="Origin95.Graph">
                    <p:embed/>
                    <p:pic>
                      <p:nvPicPr>
                        <p:cNvPr id="56" name="개체 55"/>
                        <p:cNvPicPr/>
                        <p:nvPr/>
                      </p:nvPicPr>
                      <p:blipFill>
                        <a:blip r:embed="rId10"/>
                        <a:stretch>
                          <a:fillRect/>
                        </a:stretch>
                      </p:blipFill>
                      <p:spPr>
                        <a:xfrm>
                          <a:off x="6479104" y="1363670"/>
                          <a:ext cx="4389437" cy="3657600"/>
                        </a:xfrm>
                        <a:prstGeom prst="rect">
                          <a:avLst/>
                        </a:prstGeom>
                      </p:spPr>
                    </p:pic>
                  </p:oleObj>
                </mc:Fallback>
              </mc:AlternateContent>
            </a:graphicData>
          </a:graphic>
        </p:graphicFrame>
        <p:sp>
          <p:nvSpPr>
            <p:cNvPr id="37" name="TextBox 36"/>
            <p:cNvSpPr txBox="1"/>
            <p:nvPr/>
          </p:nvSpPr>
          <p:spPr>
            <a:xfrm>
              <a:off x="9883172" y="2136487"/>
              <a:ext cx="587020" cy="276999"/>
            </a:xfrm>
            <a:prstGeom prst="rect">
              <a:avLst/>
            </a:prstGeom>
            <a:noFill/>
          </p:spPr>
          <p:txBody>
            <a:bodyPr wrap="none" rtlCol="0">
              <a:spAutoFit/>
            </a:bodyPr>
            <a:lstStyle/>
            <a:p>
              <a:r>
                <a:rPr lang="en-US" altLang="ko-KR" sz="1200" i="1" dirty="0" err="1" smtClean="0">
                  <a:solidFill>
                    <a:srgbClr val="FF0000"/>
                  </a:solidFill>
                  <a:latin typeface="Arial" panose="020B0604020202020204" pitchFamily="34" charset="0"/>
                  <a:cs typeface="Arial" panose="020B0604020202020204" pitchFamily="34" charset="0"/>
                </a:rPr>
                <a:t>N</a:t>
              </a:r>
              <a:r>
                <a:rPr lang="en-US" altLang="ko-KR" sz="1200" baseline="-25000" dirty="0" err="1" smtClean="0">
                  <a:solidFill>
                    <a:srgbClr val="FF0000"/>
                  </a:solidFill>
                  <a:latin typeface="Arial" panose="020B0604020202020204" pitchFamily="34" charset="0"/>
                  <a:cs typeface="Arial" panose="020B0604020202020204" pitchFamily="34" charset="0"/>
                </a:rPr>
                <a:t>it,Halo</a:t>
              </a:r>
              <a:endParaRPr lang="ko-KR" altLang="en-US" sz="1200" baseline="-25000" dirty="0">
                <a:solidFill>
                  <a:srgbClr val="FF0000"/>
                </a:solidFill>
                <a:latin typeface="Arial" panose="020B0604020202020204" pitchFamily="34" charset="0"/>
                <a:cs typeface="Arial" panose="020B0604020202020204" pitchFamily="34" charset="0"/>
              </a:endParaRPr>
            </a:p>
          </p:txBody>
        </p:sp>
        <p:sp>
          <p:nvSpPr>
            <p:cNvPr id="38" name="TextBox 37"/>
            <p:cNvSpPr txBox="1"/>
            <p:nvPr/>
          </p:nvSpPr>
          <p:spPr>
            <a:xfrm>
              <a:off x="7101872" y="2136487"/>
              <a:ext cx="587020" cy="276999"/>
            </a:xfrm>
            <a:prstGeom prst="rect">
              <a:avLst/>
            </a:prstGeom>
            <a:noFill/>
          </p:spPr>
          <p:txBody>
            <a:bodyPr wrap="none" rtlCol="0">
              <a:spAutoFit/>
            </a:bodyPr>
            <a:lstStyle/>
            <a:p>
              <a:r>
                <a:rPr lang="en-US" altLang="ko-KR" sz="1200" i="1" dirty="0" err="1" smtClean="0">
                  <a:solidFill>
                    <a:srgbClr val="FF0000"/>
                  </a:solidFill>
                  <a:latin typeface="Arial" panose="020B0604020202020204" pitchFamily="34" charset="0"/>
                  <a:cs typeface="Arial" panose="020B0604020202020204" pitchFamily="34" charset="0"/>
                </a:rPr>
                <a:t>N</a:t>
              </a:r>
              <a:r>
                <a:rPr lang="en-US" altLang="ko-KR" sz="1200" baseline="-25000" dirty="0" err="1" smtClean="0">
                  <a:solidFill>
                    <a:srgbClr val="FF0000"/>
                  </a:solidFill>
                  <a:latin typeface="Arial" panose="020B0604020202020204" pitchFamily="34" charset="0"/>
                  <a:cs typeface="Arial" panose="020B0604020202020204" pitchFamily="34" charset="0"/>
                </a:rPr>
                <a:t>it,Halo</a:t>
              </a:r>
              <a:endParaRPr lang="ko-KR" altLang="en-US" sz="1200" baseline="-25000" dirty="0">
                <a:solidFill>
                  <a:srgbClr val="FF0000"/>
                </a:solidFill>
                <a:latin typeface="Arial" panose="020B0604020202020204" pitchFamily="34" charset="0"/>
                <a:cs typeface="Arial" panose="020B0604020202020204" pitchFamily="34" charset="0"/>
              </a:endParaRPr>
            </a:p>
          </p:txBody>
        </p:sp>
      </p:grpSp>
      <p:sp>
        <p:nvSpPr>
          <p:cNvPr id="39" name="모서리가 둥근 직사각형 38"/>
          <p:cNvSpPr/>
          <p:nvPr/>
        </p:nvSpPr>
        <p:spPr>
          <a:xfrm>
            <a:off x="1769806" y="38838485"/>
            <a:ext cx="27196026" cy="1251894"/>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ko-KR" sz="4000" b="1" dirty="0" smtClean="0">
                <a:solidFill>
                  <a:schemeClr val="tx1"/>
                </a:solidFill>
              </a:rPr>
              <a:t>Reference </a:t>
            </a:r>
            <a:r>
              <a:rPr lang="en-US" altLang="ko-KR" sz="4000" dirty="0" smtClean="0">
                <a:solidFill>
                  <a:schemeClr val="tx1"/>
                </a:solidFill>
              </a:rPr>
              <a:t>[1] Y. –F. Liu et. al., IEEE ICSSICT (2012), [2] P. </a:t>
            </a:r>
            <a:r>
              <a:rPr lang="en-US" altLang="ko-KR" sz="4000" dirty="0" err="1" smtClean="0">
                <a:solidFill>
                  <a:schemeClr val="tx1"/>
                </a:solidFill>
              </a:rPr>
              <a:t>Kushwaha</a:t>
            </a:r>
            <a:r>
              <a:rPr lang="en-US" altLang="ko-KR" sz="4000" dirty="0" smtClean="0">
                <a:solidFill>
                  <a:schemeClr val="tx1"/>
                </a:solidFill>
              </a:rPr>
              <a:t> et. al., </a:t>
            </a:r>
            <a:r>
              <a:rPr lang="en-US" altLang="ko-KR" sz="4000" i="1" dirty="0" smtClean="0">
                <a:solidFill>
                  <a:schemeClr val="tx1"/>
                </a:solidFill>
              </a:rPr>
              <a:t>IEEE EDL</a:t>
            </a:r>
            <a:r>
              <a:rPr lang="en-US" altLang="ko-KR" sz="4000" dirty="0" smtClean="0">
                <a:solidFill>
                  <a:schemeClr val="tx1"/>
                </a:solidFill>
              </a:rPr>
              <a:t> (2019)</a:t>
            </a:r>
            <a:r>
              <a:rPr lang="en-US" altLang="ko-KR" sz="4000" b="1" dirty="0" smtClean="0">
                <a:solidFill>
                  <a:schemeClr val="tx1"/>
                </a:solidFill>
              </a:rPr>
              <a:t> </a:t>
            </a:r>
            <a:endParaRPr lang="ko-KR" altLang="ko-KR" sz="4000" b="1" dirty="0">
              <a:solidFill>
                <a:schemeClr val="tx1"/>
              </a:solidFill>
            </a:endParaRPr>
          </a:p>
        </p:txBody>
      </p:sp>
      <mc:AlternateContent xmlns:mc="http://schemas.openxmlformats.org/markup-compatibility/2006" xmlns:a14="http://schemas.microsoft.com/office/drawing/2010/main">
        <mc:Choice Requires="a14">
          <p:sp>
            <p:nvSpPr>
              <p:cNvPr id="54" name="직사각형 53"/>
              <p:cNvSpPr/>
              <p:nvPr/>
            </p:nvSpPr>
            <p:spPr>
              <a:xfrm>
                <a:off x="2599993" y="25112483"/>
                <a:ext cx="8051178" cy="1190069"/>
              </a:xfrm>
              <a:prstGeom prst="rect">
                <a:avLst/>
              </a:prstGeom>
            </p:spPr>
            <p:txBody>
              <a:bodyPr wrap="none">
                <a:spAutoFit/>
              </a:bodyPr>
              <a:lstStyle/>
              <a:p>
                <a14:m>
                  <m:oMath xmlns:m="http://schemas.openxmlformats.org/officeDocument/2006/math">
                    <m:sSub>
                      <m:sSubPr>
                        <m:ctrlPr>
                          <a:rPr lang="ko-KR" altLang="ko-KR" sz="4400" i="1" smtClean="0">
                            <a:solidFill>
                              <a:srgbClr val="000000"/>
                            </a:solidFill>
                            <a:latin typeface="Cambria Math" panose="02040503050406030204" pitchFamily="18" charset="0"/>
                            <a:ea typeface="Cambria Math" panose="02040503050406030204" pitchFamily="18" charset="0"/>
                          </a:rPr>
                        </m:ctrlPr>
                      </m:sSubPr>
                      <m:e>
                        <m:r>
                          <a:rPr lang="en-US" altLang="ko-KR" sz="4400" i="1">
                            <a:latin typeface="Cambria Math" panose="02040503050406030204" pitchFamily="18" charset="0"/>
                            <a:ea typeface="바탕체" panose="02030609000101010101" pitchFamily="17" charset="-127"/>
                            <a:cs typeface="Times New Roman" panose="02020603050405020304" pitchFamily="18" charset="0"/>
                          </a:rPr>
                          <m:t>𝑉</m:t>
                        </m:r>
                      </m:e>
                      <m:sub>
                        <m:r>
                          <m:rPr>
                            <m:sty m:val="p"/>
                          </m:rPr>
                          <a:rPr lang="en-US" altLang="ko-KR" sz="4400">
                            <a:latin typeface="Cambria Math" panose="02040503050406030204" pitchFamily="18" charset="0"/>
                            <a:ea typeface="바탕체" panose="02030609000101010101" pitchFamily="17" charset="-127"/>
                            <a:cs typeface="Times New Roman" panose="02020603050405020304" pitchFamily="18" charset="0"/>
                          </a:rPr>
                          <m:t>TH</m:t>
                        </m:r>
                        <m:r>
                          <a:rPr lang="en-US" altLang="ko-KR" sz="4400" b="0" i="0" smtClean="0">
                            <a:latin typeface="Cambria Math" panose="02040503050406030204" pitchFamily="18" charset="0"/>
                            <a:ea typeface="바탕체" panose="02030609000101010101" pitchFamily="17" charset="-127"/>
                            <a:cs typeface="Times New Roman" panose="02020603050405020304" pitchFamily="18" charset="0"/>
                          </a:rPr>
                          <m:t>(</m:t>
                        </m:r>
                        <m:r>
                          <a:rPr lang="en-US" altLang="ko-KR" sz="4400" b="0" i="1" smtClean="0">
                            <a:latin typeface="Cambria Math" panose="02040503050406030204" pitchFamily="18" charset="0"/>
                            <a:ea typeface="바탕체" panose="02030609000101010101" pitchFamily="17" charset="-127"/>
                            <a:cs typeface="Times New Roman" panose="02020603050405020304" pitchFamily="18" charset="0"/>
                          </a:rPr>
                          <m:t>𝑥</m:t>
                        </m:r>
                        <m:r>
                          <a:rPr lang="en-US" altLang="ko-KR" sz="4400" b="0" i="0" smtClean="0">
                            <a:latin typeface="Cambria Math" panose="02040503050406030204" pitchFamily="18" charset="0"/>
                            <a:ea typeface="바탕체" panose="02030609000101010101" pitchFamily="17" charset="-127"/>
                            <a:cs typeface="Times New Roman" panose="02020603050405020304" pitchFamily="18" charset="0"/>
                          </a:rPr>
                          <m:t>)</m:t>
                        </m:r>
                      </m:sub>
                    </m:sSub>
                    <m:r>
                      <a:rPr lang="en-US" altLang="ko-KR" sz="4400" i="1">
                        <a:latin typeface="Cambria Math" panose="02040503050406030204" pitchFamily="18" charset="0"/>
                        <a:ea typeface="바탕체" panose="02030609000101010101" pitchFamily="17" charset="-127"/>
                        <a:cs typeface="Times New Roman" panose="02020603050405020304" pitchFamily="18" charset="0"/>
                      </a:rPr>
                      <m:t>=</m:t>
                    </m:r>
                    <m:sSub>
                      <m:sSubPr>
                        <m:ctrlPr>
                          <a:rPr lang="ko-KR" altLang="ko-KR" sz="4400" i="1">
                            <a:solidFill>
                              <a:srgbClr val="000000"/>
                            </a:solidFill>
                            <a:latin typeface="Cambria Math" panose="02040503050406030204" pitchFamily="18" charset="0"/>
                            <a:ea typeface="Cambria Math" panose="02040503050406030204" pitchFamily="18" charset="0"/>
                          </a:rPr>
                        </m:ctrlPr>
                      </m:sSubPr>
                      <m:e>
                        <m:r>
                          <a:rPr lang="en-US" altLang="ko-KR" sz="4400" i="1">
                            <a:latin typeface="Cambria Math" panose="02040503050406030204" pitchFamily="18" charset="0"/>
                            <a:ea typeface="바탕체" panose="02030609000101010101" pitchFamily="17" charset="-127"/>
                            <a:cs typeface="Times New Roman" panose="02020603050405020304" pitchFamily="18" charset="0"/>
                          </a:rPr>
                          <m:t>𝑉</m:t>
                        </m:r>
                      </m:e>
                      <m:sub>
                        <m:r>
                          <m:rPr>
                            <m:sty m:val="p"/>
                          </m:rPr>
                          <a:rPr lang="en-US" altLang="ko-KR" sz="4400">
                            <a:latin typeface="Cambria Math" panose="02040503050406030204" pitchFamily="18" charset="0"/>
                            <a:ea typeface="바탕체" panose="02030609000101010101" pitchFamily="17" charset="-127"/>
                            <a:cs typeface="Times New Roman" panose="02020603050405020304" pitchFamily="18" charset="0"/>
                          </a:rPr>
                          <m:t>FB</m:t>
                        </m:r>
                      </m:sub>
                    </m:sSub>
                    <m:r>
                      <a:rPr lang="en-US" altLang="ko-KR" sz="4400" i="1">
                        <a:latin typeface="Cambria Math" panose="02040503050406030204" pitchFamily="18" charset="0"/>
                        <a:ea typeface="바탕체" panose="02030609000101010101" pitchFamily="17" charset="-127"/>
                        <a:cs typeface="Times New Roman" panose="02020603050405020304" pitchFamily="18" charset="0"/>
                      </a:rPr>
                      <m:t>+2</m:t>
                    </m:r>
                    <m:sSub>
                      <m:sSubPr>
                        <m:ctrlPr>
                          <a:rPr lang="ko-KR" altLang="ko-KR" sz="4400" i="1">
                            <a:solidFill>
                              <a:srgbClr val="000000"/>
                            </a:solidFill>
                            <a:latin typeface="Cambria Math" panose="02040503050406030204" pitchFamily="18" charset="0"/>
                            <a:ea typeface="Cambria Math" panose="02040503050406030204" pitchFamily="18" charset="0"/>
                          </a:rPr>
                        </m:ctrlPr>
                      </m:sSubPr>
                      <m:e>
                        <m:r>
                          <a:rPr lang="en-US" altLang="ko-KR" sz="4400" i="1">
                            <a:latin typeface="Cambria Math" panose="02040503050406030204" pitchFamily="18" charset="0"/>
                            <a:ea typeface="바탕체" panose="02030609000101010101" pitchFamily="17" charset="-127"/>
                            <a:cs typeface="Times New Roman" panose="02020603050405020304" pitchFamily="18" charset="0"/>
                          </a:rPr>
                          <m:t>𝜓</m:t>
                        </m:r>
                      </m:e>
                      <m:sub>
                        <m:r>
                          <m:rPr>
                            <m:sty m:val="p"/>
                          </m:rPr>
                          <a:rPr lang="en-US" altLang="ko-KR" sz="4400">
                            <a:latin typeface="Cambria Math" panose="02040503050406030204" pitchFamily="18" charset="0"/>
                            <a:ea typeface="바탕체" panose="02030609000101010101" pitchFamily="17" charset="-127"/>
                            <a:cs typeface="Times New Roman" panose="02020603050405020304" pitchFamily="18" charset="0"/>
                          </a:rPr>
                          <m:t>B</m:t>
                        </m:r>
                      </m:sub>
                    </m:sSub>
                    <m:r>
                      <a:rPr lang="en-US" altLang="ko-KR" sz="4400" i="1">
                        <a:latin typeface="Cambria Math" panose="02040503050406030204" pitchFamily="18" charset="0"/>
                        <a:ea typeface="바탕체" panose="02030609000101010101" pitchFamily="17" charset="-127"/>
                        <a:cs typeface="Times New Roman" panose="02020603050405020304" pitchFamily="18" charset="0"/>
                      </a:rPr>
                      <m:t>+</m:t>
                    </m:r>
                    <m:f>
                      <m:fPr>
                        <m:ctrlPr>
                          <a:rPr lang="ko-KR" altLang="ko-KR" sz="4400" i="1">
                            <a:solidFill>
                              <a:srgbClr val="000000"/>
                            </a:solidFill>
                            <a:latin typeface="Cambria Math" panose="02040503050406030204" pitchFamily="18" charset="0"/>
                            <a:ea typeface="Cambria Math" panose="02040503050406030204" pitchFamily="18" charset="0"/>
                          </a:rPr>
                        </m:ctrlPr>
                      </m:fPr>
                      <m:num>
                        <m:sSub>
                          <m:sSubPr>
                            <m:ctrlPr>
                              <a:rPr lang="ko-KR" altLang="ko-KR" sz="4400" i="1">
                                <a:solidFill>
                                  <a:srgbClr val="000000"/>
                                </a:solidFill>
                                <a:latin typeface="Cambria Math" panose="02040503050406030204" pitchFamily="18" charset="0"/>
                                <a:ea typeface="Cambria Math" panose="02040503050406030204" pitchFamily="18" charset="0"/>
                              </a:rPr>
                            </m:ctrlPr>
                          </m:sSubPr>
                          <m:e>
                            <m:r>
                              <a:rPr lang="en-US" altLang="ko-KR" sz="4400" i="1">
                                <a:latin typeface="Cambria Math" panose="02040503050406030204" pitchFamily="18" charset="0"/>
                                <a:ea typeface="바탕체" panose="02030609000101010101" pitchFamily="17" charset="-127"/>
                                <a:cs typeface="Times New Roman" panose="02020603050405020304" pitchFamily="18" charset="0"/>
                              </a:rPr>
                              <m:t>𝑄</m:t>
                            </m:r>
                          </m:e>
                          <m:sub>
                            <m:r>
                              <m:rPr>
                                <m:sty m:val="p"/>
                              </m:rPr>
                              <a:rPr lang="en-US" altLang="ko-KR" sz="4400">
                                <a:latin typeface="Cambria Math" panose="02040503050406030204" pitchFamily="18" charset="0"/>
                                <a:ea typeface="바탕체" panose="02030609000101010101" pitchFamily="17" charset="-127"/>
                                <a:cs typeface="Times New Roman" panose="02020603050405020304" pitchFamily="18" charset="0"/>
                              </a:rPr>
                              <m:t>D</m:t>
                            </m:r>
                          </m:sub>
                        </m:sSub>
                      </m:num>
                      <m:den>
                        <m:sSub>
                          <m:sSubPr>
                            <m:ctrlPr>
                              <a:rPr lang="ko-KR" altLang="ko-KR" sz="4400" i="1">
                                <a:solidFill>
                                  <a:srgbClr val="000000"/>
                                </a:solidFill>
                                <a:latin typeface="Cambria Math" panose="02040503050406030204" pitchFamily="18" charset="0"/>
                                <a:ea typeface="Cambria Math" panose="02040503050406030204" pitchFamily="18" charset="0"/>
                              </a:rPr>
                            </m:ctrlPr>
                          </m:sSubPr>
                          <m:e>
                            <m:r>
                              <a:rPr lang="en-US" altLang="ko-KR" sz="4400" i="1">
                                <a:latin typeface="Cambria Math" panose="02040503050406030204" pitchFamily="18" charset="0"/>
                                <a:ea typeface="바탕체" panose="02030609000101010101" pitchFamily="17" charset="-127"/>
                                <a:cs typeface="Times New Roman" panose="02020603050405020304" pitchFamily="18" charset="0"/>
                              </a:rPr>
                              <m:t>𝐶</m:t>
                            </m:r>
                          </m:e>
                          <m:sub>
                            <m:r>
                              <m:rPr>
                                <m:sty m:val="p"/>
                              </m:rPr>
                              <a:rPr lang="en-US" altLang="ko-KR" sz="4400">
                                <a:latin typeface="Cambria Math" panose="02040503050406030204" pitchFamily="18" charset="0"/>
                                <a:ea typeface="바탕체" panose="02030609000101010101" pitchFamily="17" charset="-127"/>
                                <a:cs typeface="Times New Roman" panose="02020603050405020304" pitchFamily="18" charset="0"/>
                              </a:rPr>
                              <m:t>ox</m:t>
                            </m:r>
                          </m:sub>
                        </m:sSub>
                      </m:den>
                    </m:f>
                    <m:r>
                      <a:rPr lang="ko-KR" altLang="en-US" sz="4400" i="1">
                        <a:latin typeface="Cambria Math" panose="02040503050406030204" pitchFamily="18" charset="0"/>
                        <a:ea typeface="바탕체" panose="02030609000101010101" pitchFamily="17" charset="-127"/>
                        <a:cs typeface="Times New Roman" panose="02020603050405020304" pitchFamily="18" charset="0"/>
                      </a:rPr>
                      <m:t>−</m:t>
                    </m:r>
                    <m:f>
                      <m:fPr>
                        <m:ctrlPr>
                          <a:rPr lang="ko-KR" altLang="ko-KR" sz="4400" i="1">
                            <a:solidFill>
                              <a:srgbClr val="000000"/>
                            </a:solidFill>
                            <a:latin typeface="Cambria Math" panose="02040503050406030204" pitchFamily="18" charset="0"/>
                            <a:ea typeface="Cambria Math" panose="02040503050406030204" pitchFamily="18" charset="0"/>
                          </a:rPr>
                        </m:ctrlPr>
                      </m:fPr>
                      <m:num>
                        <m:sSub>
                          <m:sSubPr>
                            <m:ctrlPr>
                              <a:rPr lang="ko-KR" altLang="ko-KR" sz="4400" i="1">
                                <a:solidFill>
                                  <a:srgbClr val="000000"/>
                                </a:solidFill>
                                <a:latin typeface="Cambria Math" panose="02040503050406030204" pitchFamily="18" charset="0"/>
                                <a:ea typeface="Cambria Math" panose="02040503050406030204" pitchFamily="18" charset="0"/>
                              </a:rPr>
                            </m:ctrlPr>
                          </m:sSubPr>
                          <m:e>
                            <m:r>
                              <a:rPr lang="en-US" altLang="ko-KR" sz="4400" i="1">
                                <a:latin typeface="Cambria Math" panose="02040503050406030204" pitchFamily="18" charset="0"/>
                                <a:ea typeface="바탕체" panose="02030609000101010101" pitchFamily="17" charset="-127"/>
                                <a:cs typeface="Times New Roman" panose="02020603050405020304" pitchFamily="18" charset="0"/>
                              </a:rPr>
                              <m:t>𝑄</m:t>
                            </m:r>
                          </m:e>
                          <m:sub>
                            <m:r>
                              <m:rPr>
                                <m:sty m:val="p"/>
                              </m:rPr>
                              <a:rPr lang="en-US" altLang="ko-KR" sz="4400">
                                <a:latin typeface="Cambria Math" panose="02040503050406030204" pitchFamily="18" charset="0"/>
                                <a:ea typeface="바탕체" panose="02030609000101010101" pitchFamily="17" charset="-127"/>
                                <a:cs typeface="Times New Roman" panose="02020603050405020304" pitchFamily="18" charset="0"/>
                              </a:rPr>
                              <m:t>it</m:t>
                            </m:r>
                            <m:r>
                              <a:rPr lang="en-US" altLang="ko-KR" sz="4400" b="0" i="0" smtClean="0">
                                <a:latin typeface="Cambria Math" panose="02040503050406030204" pitchFamily="18" charset="0"/>
                                <a:ea typeface="바탕체" panose="02030609000101010101" pitchFamily="17" charset="-127"/>
                                <a:cs typeface="Times New Roman" panose="02020603050405020304" pitchFamily="18" charset="0"/>
                              </a:rPr>
                              <m:t>(</m:t>
                            </m:r>
                            <m:r>
                              <a:rPr lang="en-US" altLang="ko-KR" sz="4400" b="0" i="1" smtClean="0">
                                <a:latin typeface="Cambria Math" panose="02040503050406030204" pitchFamily="18" charset="0"/>
                                <a:ea typeface="바탕체" panose="02030609000101010101" pitchFamily="17" charset="-127"/>
                                <a:cs typeface="Times New Roman" panose="02020603050405020304" pitchFamily="18" charset="0"/>
                              </a:rPr>
                              <m:t>𝑥</m:t>
                            </m:r>
                            <m:r>
                              <a:rPr lang="en-US" altLang="ko-KR" sz="4400" b="0" i="0" smtClean="0">
                                <a:latin typeface="Cambria Math" panose="02040503050406030204" pitchFamily="18" charset="0"/>
                                <a:ea typeface="바탕체" panose="02030609000101010101" pitchFamily="17" charset="-127"/>
                                <a:cs typeface="Times New Roman" panose="02020603050405020304" pitchFamily="18" charset="0"/>
                              </a:rPr>
                              <m:t>)</m:t>
                            </m:r>
                          </m:sub>
                        </m:sSub>
                      </m:num>
                      <m:den>
                        <m:sSub>
                          <m:sSubPr>
                            <m:ctrlPr>
                              <a:rPr lang="ko-KR" altLang="ko-KR" sz="4400" i="1">
                                <a:solidFill>
                                  <a:srgbClr val="000000"/>
                                </a:solidFill>
                                <a:latin typeface="Cambria Math" panose="02040503050406030204" pitchFamily="18" charset="0"/>
                                <a:ea typeface="Cambria Math" panose="02040503050406030204" pitchFamily="18" charset="0"/>
                              </a:rPr>
                            </m:ctrlPr>
                          </m:sSubPr>
                          <m:e>
                            <m:r>
                              <a:rPr lang="en-US" altLang="ko-KR" sz="4400" i="1">
                                <a:latin typeface="Cambria Math" panose="02040503050406030204" pitchFamily="18" charset="0"/>
                                <a:ea typeface="바탕체" panose="02030609000101010101" pitchFamily="17" charset="-127"/>
                                <a:cs typeface="Times New Roman" panose="02020603050405020304" pitchFamily="18" charset="0"/>
                              </a:rPr>
                              <m:t>𝐶</m:t>
                            </m:r>
                          </m:e>
                          <m:sub>
                            <m:r>
                              <m:rPr>
                                <m:sty m:val="p"/>
                              </m:rPr>
                              <a:rPr lang="en-US" altLang="ko-KR" sz="4400">
                                <a:latin typeface="Cambria Math" panose="02040503050406030204" pitchFamily="18" charset="0"/>
                                <a:ea typeface="바탕체" panose="02030609000101010101" pitchFamily="17" charset="-127"/>
                                <a:cs typeface="Times New Roman" panose="02020603050405020304" pitchFamily="18" charset="0"/>
                              </a:rPr>
                              <m:t>ox</m:t>
                            </m:r>
                          </m:sub>
                        </m:sSub>
                      </m:den>
                    </m:f>
                  </m:oMath>
                </a14:m>
                <a:r>
                  <a:rPr lang="en-US" altLang="ko-KR" sz="800" dirty="0">
                    <a:effectLst/>
                    <a:latin typeface="바탕체" panose="02030609000101010101" pitchFamily="17" charset="-127"/>
                    <a:cs typeface="Times New Roman" panose="02020603050405020304" pitchFamily="18" charset="0"/>
                  </a:rPr>
                  <a:t> </a:t>
                </a:r>
                <a:endParaRPr lang="ko-KR" altLang="en-US" sz="4400" dirty="0"/>
              </a:p>
            </p:txBody>
          </p:sp>
        </mc:Choice>
        <mc:Fallback xmlns="">
          <p:sp>
            <p:nvSpPr>
              <p:cNvPr id="54" name="직사각형 53"/>
              <p:cNvSpPr>
                <a:spLocks noRot="1" noChangeAspect="1" noMove="1" noResize="1" noEditPoints="1" noAdjustHandles="1" noChangeArrowheads="1" noChangeShapeType="1" noTextEdit="1"/>
              </p:cNvSpPr>
              <p:nvPr/>
            </p:nvSpPr>
            <p:spPr>
              <a:xfrm>
                <a:off x="2599993" y="25112483"/>
                <a:ext cx="8051178" cy="1190069"/>
              </a:xfrm>
              <a:prstGeom prst="rect">
                <a:avLst/>
              </a:prstGeom>
              <a:blipFill>
                <a:blip r:embed="rId27"/>
                <a:stretch>
                  <a:fillRect/>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55" name="직사각형 54"/>
              <p:cNvSpPr/>
              <p:nvPr/>
            </p:nvSpPr>
            <p:spPr>
              <a:xfrm>
                <a:off x="11202998" y="24280351"/>
                <a:ext cx="8134535" cy="76277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ko-KR" altLang="en-US" sz="4000" i="1" smtClean="0">
                              <a:latin typeface="Cambria Math" panose="02040503050406030204" pitchFamily="18" charset="0"/>
                            </a:rPr>
                          </m:ctrlPr>
                        </m:sSubPr>
                        <m:e>
                          <m:r>
                            <a:rPr lang="ko-KR" altLang="en-US" sz="4000" i="1">
                              <a:latin typeface="Cambria Math" panose="02040503050406030204" pitchFamily="18" charset="0"/>
                            </a:rPr>
                            <m:t>𝐿</m:t>
                          </m:r>
                        </m:e>
                        <m:sub>
                          <m:r>
                            <m:rPr>
                              <m:sty m:val="p"/>
                            </m:rPr>
                            <a:rPr lang="ko-KR" altLang="en-US" sz="4000" i="0">
                              <a:latin typeface="Cambria Math" panose="02040503050406030204" pitchFamily="18" charset="0"/>
                            </a:rPr>
                            <m:t>Halo</m:t>
                          </m:r>
                        </m:sub>
                      </m:sSub>
                      <m:r>
                        <a:rPr lang="ko-KR" altLang="en-US" sz="4000" i="0">
                          <a:latin typeface="Cambria Math" panose="02040503050406030204" pitchFamily="18" charset="0"/>
                        </a:rPr>
                        <m:t>+</m:t>
                      </m:r>
                      <m:sSub>
                        <m:sSubPr>
                          <m:ctrlPr>
                            <a:rPr lang="ko-KR" altLang="en-US" sz="4000" i="1">
                              <a:latin typeface="Cambria Math" panose="02040503050406030204" pitchFamily="18" charset="0"/>
                            </a:rPr>
                          </m:ctrlPr>
                        </m:sSubPr>
                        <m:e>
                          <m:r>
                            <a:rPr lang="ko-KR" altLang="en-US" sz="4000" i="1">
                              <a:latin typeface="Cambria Math" panose="02040503050406030204" pitchFamily="18" charset="0"/>
                            </a:rPr>
                            <m:t>𝐿</m:t>
                          </m:r>
                        </m:e>
                        <m:sub>
                          <m:r>
                            <m:rPr>
                              <m:sty m:val="p"/>
                            </m:rPr>
                            <a:rPr lang="ko-KR" altLang="en-US" sz="4000" i="0">
                              <a:latin typeface="Cambria Math" panose="02040503050406030204" pitchFamily="18" charset="0"/>
                            </a:rPr>
                            <m:t>Spacer</m:t>
                          </m:r>
                        </m:sub>
                      </m:sSub>
                      <m:r>
                        <a:rPr lang="ko-KR" altLang="en-US" sz="4000" i="0">
                          <a:latin typeface="Cambria Math" panose="02040503050406030204" pitchFamily="18" charset="0"/>
                        </a:rPr>
                        <m:t>=</m:t>
                      </m:r>
                      <m:sSub>
                        <m:sSubPr>
                          <m:ctrlPr>
                            <a:rPr lang="ko-KR" altLang="en-US" sz="4000" i="1">
                              <a:latin typeface="Cambria Math" panose="02040503050406030204" pitchFamily="18" charset="0"/>
                            </a:rPr>
                          </m:ctrlPr>
                        </m:sSubPr>
                        <m:e>
                          <m:r>
                            <a:rPr lang="ko-KR" altLang="en-US" sz="4000" i="1">
                              <a:latin typeface="Cambria Math" panose="02040503050406030204" pitchFamily="18" charset="0"/>
                            </a:rPr>
                            <m:t>𝑅</m:t>
                          </m:r>
                        </m:e>
                        <m:sub>
                          <m:r>
                            <m:rPr>
                              <m:sty m:val="p"/>
                            </m:rPr>
                            <a:rPr lang="ko-KR" altLang="en-US" sz="4000" i="0">
                              <a:latin typeface="Cambria Math" panose="02040503050406030204" pitchFamily="18" charset="0"/>
                            </a:rPr>
                            <m:t>p</m:t>
                          </m:r>
                        </m:sub>
                      </m:sSub>
                      <m:func>
                        <m:funcPr>
                          <m:ctrlPr>
                            <a:rPr lang="ko-KR" altLang="en-US" sz="4000" i="1">
                              <a:latin typeface="Cambria Math" panose="02040503050406030204" pitchFamily="18" charset="0"/>
                            </a:rPr>
                          </m:ctrlPr>
                        </m:funcPr>
                        <m:fName>
                          <m:r>
                            <m:rPr>
                              <m:sty m:val="p"/>
                            </m:rPr>
                            <a:rPr lang="ko-KR" altLang="en-US" sz="4000" i="0">
                              <a:latin typeface="Cambria Math" panose="02040503050406030204" pitchFamily="18" charset="0"/>
                            </a:rPr>
                            <m:t>tan</m:t>
                          </m:r>
                        </m:fName>
                        <m:e>
                          <m:d>
                            <m:dPr>
                              <m:ctrlPr>
                                <a:rPr lang="ko-KR" altLang="en-US" sz="4000" i="1">
                                  <a:latin typeface="Cambria Math" panose="02040503050406030204" pitchFamily="18" charset="0"/>
                                </a:rPr>
                              </m:ctrlPr>
                            </m:dPr>
                            <m:e>
                              <m:r>
                                <a:rPr lang="ko-KR" altLang="en-US" sz="4000" i="1">
                                  <a:latin typeface="Cambria Math" panose="02040503050406030204" pitchFamily="18" charset="0"/>
                                </a:rPr>
                                <m:t>𝜋</m:t>
                              </m:r>
                              <m:f>
                                <m:fPr>
                                  <m:type m:val="lin"/>
                                  <m:ctrlPr>
                                    <a:rPr lang="ko-KR" altLang="en-US" sz="4000" i="1">
                                      <a:latin typeface="Cambria Math" panose="02040503050406030204" pitchFamily="18" charset="0"/>
                                    </a:rPr>
                                  </m:ctrlPr>
                                </m:fPr>
                                <m:num>
                                  <m:r>
                                    <a:rPr lang="ko-KR" altLang="en-US" sz="4000" i="1">
                                      <a:latin typeface="Cambria Math" panose="02040503050406030204" pitchFamily="18" charset="0"/>
                                    </a:rPr>
                                    <m:t>𝜃</m:t>
                                  </m:r>
                                </m:num>
                                <m:den>
                                  <m:r>
                                    <a:rPr lang="ko-KR" altLang="en-US" sz="4000" i="0">
                                      <a:latin typeface="Cambria Math" panose="02040503050406030204" pitchFamily="18" charset="0"/>
                                    </a:rPr>
                                    <m:t>180</m:t>
                                  </m:r>
                                </m:den>
                              </m:f>
                              <m:r>
                                <a:rPr lang="ko-KR" altLang="en-US" sz="4000" i="0">
                                  <a:latin typeface="Cambria Math" panose="02040503050406030204" pitchFamily="18" charset="0"/>
                                </a:rPr>
                                <m:t>°</m:t>
                              </m:r>
                            </m:e>
                          </m:d>
                        </m:e>
                      </m:func>
                    </m:oMath>
                  </m:oMathPara>
                </a14:m>
                <a:endParaRPr lang="ko-KR" altLang="en-US" sz="4000" dirty="0"/>
              </a:p>
            </p:txBody>
          </p:sp>
        </mc:Choice>
        <mc:Fallback xmlns="">
          <p:sp>
            <p:nvSpPr>
              <p:cNvPr id="55" name="직사각형 54"/>
              <p:cNvSpPr>
                <a:spLocks noRot="1" noChangeAspect="1" noMove="1" noResize="1" noEditPoints="1" noAdjustHandles="1" noChangeArrowheads="1" noChangeShapeType="1" noTextEdit="1"/>
              </p:cNvSpPr>
              <p:nvPr/>
            </p:nvSpPr>
            <p:spPr>
              <a:xfrm>
                <a:off x="11202998" y="24280351"/>
                <a:ext cx="8134535" cy="762773"/>
              </a:xfrm>
              <a:prstGeom prst="rect">
                <a:avLst/>
              </a:prstGeom>
              <a:blipFill>
                <a:blip r:embed="rId28"/>
                <a:stretch>
                  <a:fillRect/>
                </a:stretch>
              </a:blipFill>
            </p:spPr>
            <p:txBody>
              <a:bodyPr/>
              <a:lstStyle/>
              <a:p>
                <a:r>
                  <a:rPr lang="ko-KR" altLang="en-US">
                    <a:noFill/>
                  </a:rPr>
                  <a:t> </a:t>
                </a:r>
              </a:p>
            </p:txBody>
          </p:sp>
        </mc:Fallback>
      </mc:AlternateContent>
      <p:grpSp>
        <p:nvGrpSpPr>
          <p:cNvPr id="61" name="그룹 60"/>
          <p:cNvGrpSpPr>
            <a:grpSpLocks noChangeAspect="1"/>
          </p:cNvGrpSpPr>
          <p:nvPr/>
        </p:nvGrpSpPr>
        <p:grpSpPr>
          <a:xfrm>
            <a:off x="20359022" y="17981774"/>
            <a:ext cx="7776156" cy="6479662"/>
            <a:chOff x="4172702" y="1687691"/>
            <a:chExt cx="3990397" cy="3325091"/>
          </a:xfrm>
        </p:grpSpPr>
        <p:grpSp>
          <p:nvGrpSpPr>
            <p:cNvPr id="63" name="그룹 62"/>
            <p:cNvGrpSpPr/>
            <p:nvPr/>
          </p:nvGrpSpPr>
          <p:grpSpPr>
            <a:xfrm>
              <a:off x="4172702" y="1687691"/>
              <a:ext cx="3990397" cy="3325091"/>
              <a:chOff x="8360286" y="1961645"/>
              <a:chExt cx="3990397" cy="3325091"/>
            </a:xfrm>
          </p:grpSpPr>
          <mc:AlternateContent xmlns:mc="http://schemas.openxmlformats.org/markup-compatibility/2006" xmlns:a14="http://schemas.microsoft.com/office/drawing/2010/main">
            <mc:Choice Requires="a14">
              <p:graphicFrame>
                <p:nvGraphicFramePr>
                  <p:cNvPr id="72" name="개체 71"/>
                  <p:cNvGraphicFramePr>
                    <a:graphicFrameLocks noChangeAspect="1"/>
                  </p:cNvGraphicFramePr>
                  <p:nvPr>
                    <p:extLst>
                      <p:ext uri="{D42A27DB-BD31-4B8C-83A1-F6EECF244321}">
                        <p14:modId xmlns:p14="http://schemas.microsoft.com/office/powerpoint/2010/main" val="4154207754"/>
                      </p:ext>
                    </p:extLst>
                  </p:nvPr>
                </p:nvGraphicFramePr>
                <p:xfrm>
                  <a:off x="8360286" y="1961645"/>
                  <a:ext cx="3990397" cy="3325091"/>
                </p:xfrm>
                <a:graphic>
                  <a:graphicData uri="http://schemas.openxmlformats.org/presentationml/2006/ole">
                    <mc:AlternateContent>
                      <mc:Choice xmlns:v="urn:schemas-microsoft-com:vml" Requires="v">
                        <p:oleObj spid="_x0000_s2372" name="Graph" r:id="rId29" imgW="4389120" imgH="3657600" progId="Origin95.Graph">
                          <p:embed/>
                        </p:oleObj>
                      </mc:Choice>
                      <mc:Fallback>
                        <p:oleObj name="Graph" r:id="rId29" imgW="4389120" imgH="3657600" progId="Origin95.Graph">
                          <p:embed/>
                          <p:pic>
                            <p:nvPicPr>
                              <p:cNvPr id="52" name="개체 51"/>
                              <p:cNvPicPr/>
                              <p:nvPr/>
                            </p:nvPicPr>
                            <p:blipFill>
                              <a:blip r:embed="rId30"/>
                              <a:stretch>
                                <a:fillRect/>
                              </a:stretch>
                            </p:blipFill>
                            <p:spPr>
                              <a:xfrm>
                                <a:off x="8360286" y="1961645"/>
                                <a:ext cx="3990397" cy="3325091"/>
                              </a:xfrm>
                              <a:prstGeom prst="rect">
                                <a:avLst/>
                              </a:prstGeom>
                            </p:spPr>
                          </p:pic>
                        </p:oleObj>
                      </mc:Fallback>
                    </mc:AlternateContent>
                  </a:graphicData>
                </a:graphic>
              </p:graphicFrame>
            </mc:Choice>
            <mc:Fallback xmlns="">
              <p:graphicFrame>
                <p:nvGraphicFramePr>
                  <p:cNvPr id="72" name="개체 71"/>
                  <p:cNvGraphicFramePr>
                    <a:graphicFrameLocks noChangeAspect="1"/>
                  </p:cNvGraphicFramePr>
                  <p:nvPr>
                    <p:extLst>
                      <p:ext uri="{D42A27DB-BD31-4B8C-83A1-F6EECF244321}">
                        <p14:modId xmlns:p14="http://schemas.microsoft.com/office/powerpoint/2010/main" val="4154207754"/>
                      </p:ext>
                    </p:extLst>
                  </p:nvPr>
                </p:nvGraphicFramePr>
                <p:xfrm>
                  <a:off x="8360286" y="1961645"/>
                  <a:ext cx="3990397" cy="3325091"/>
                </p:xfrm>
                <a:graphic>
                  <a:graphicData uri="http://schemas.openxmlformats.org/presentationml/2006/ole">
                    <mc:AlternateContent>
                      <mc:Choice xmlns:v="urn:schemas-microsoft-com:vml" Requires="v">
                        <p:oleObj spid="_x0000_s2345" name="Graph" r:id="rId31" imgW="4389120" imgH="3657600" progId="Origin95.Graph">
                          <p:embed/>
                        </p:oleObj>
                      </mc:Choice>
                      <mc:Fallback>
                        <p:oleObj name="Graph" r:id="rId31" imgW="4389120" imgH="3657600" progId="Origin95.Graph">
                          <p:embed/>
                          <p:pic>
                            <p:nvPicPr>
                              <p:cNvPr id="52" name="개체 51"/>
                              <p:cNvPicPr/>
                              <p:nvPr/>
                            </p:nvPicPr>
                            <p:blipFill>
                              <a:blip r:embed="rId32"/>
                              <a:stretch>
                                <a:fillRect/>
                              </a:stretch>
                            </p:blipFill>
                            <p:spPr>
                              <a:xfrm>
                                <a:off x="8360286" y="1961645"/>
                                <a:ext cx="3990397" cy="3325091"/>
                              </a:xfrm>
                              <a:prstGeom prst="rect">
                                <a:avLst/>
                              </a:prstGeom>
                            </p:spPr>
                          </p:pic>
                        </p:oleObj>
                      </mc:Fallback>
                    </mc:AlternateContent>
                  </a:graphicData>
                </a:graphic>
              </p:graphicFrame>
            </mc:Fallback>
          </mc:AlternateContent>
          <mc:AlternateContent xmlns:mc="http://schemas.openxmlformats.org/markup-compatibility/2006" xmlns:a14="http://schemas.microsoft.com/office/drawing/2010/main">
            <mc:Choice Requires="a14">
              <p:sp>
                <p:nvSpPr>
                  <p:cNvPr id="73" name="직사각형 72"/>
                  <p:cNvSpPr/>
                  <p:nvPr/>
                </p:nvSpPr>
                <p:spPr>
                  <a:xfrm>
                    <a:off x="9037499" y="3956409"/>
                    <a:ext cx="2241601" cy="3141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ko-KR" altLang="en-US" sz="1600" i="1" smtClean="0">
                                  <a:latin typeface="Cambria Math" panose="02040503050406030204" pitchFamily="18" charset="0"/>
                                </a:rPr>
                              </m:ctrlPr>
                            </m:sSubPr>
                            <m:e>
                              <m:r>
                                <a:rPr lang="ko-KR" altLang="en-US" sz="1600" i="1">
                                  <a:latin typeface="Cambria Math" panose="02040503050406030204" pitchFamily="18" charset="0"/>
                                </a:rPr>
                                <m:t>𝑁</m:t>
                              </m:r>
                            </m:e>
                            <m:sub>
                              <m:r>
                                <a:rPr lang="ko-KR" altLang="en-US" sz="1600" i="1">
                                  <a:latin typeface="Cambria Math" panose="02040503050406030204" pitchFamily="18" charset="0"/>
                                </a:rPr>
                                <m:t>𝑖𝑡</m:t>
                              </m:r>
                            </m:sub>
                          </m:sSub>
                          <m:r>
                            <a:rPr lang="ko-KR" altLang="en-US" sz="1600" i="0">
                              <a:latin typeface="Cambria Math" panose="02040503050406030204" pitchFamily="18" charset="0"/>
                            </a:rPr>
                            <m:t>= </m:t>
                          </m:r>
                          <m:f>
                            <m:fPr>
                              <m:ctrlPr>
                                <a:rPr lang="ko-KR" altLang="en-US" sz="1600" i="1">
                                  <a:latin typeface="Cambria Math" panose="02040503050406030204" pitchFamily="18" charset="0"/>
                                </a:rPr>
                              </m:ctrlPr>
                            </m:fPr>
                            <m:num>
                              <m:sSub>
                                <m:sSubPr>
                                  <m:ctrlPr>
                                    <a:rPr lang="ko-KR" altLang="en-US" sz="1600" i="1">
                                      <a:latin typeface="Cambria Math" panose="02040503050406030204" pitchFamily="18" charset="0"/>
                                    </a:rPr>
                                  </m:ctrlPr>
                                </m:sSubPr>
                                <m:e>
                                  <m:r>
                                    <a:rPr lang="ko-KR" altLang="en-US" sz="1600" i="1">
                                      <a:latin typeface="Cambria Math" panose="02040503050406030204" pitchFamily="18" charset="0"/>
                                    </a:rPr>
                                    <m:t>𝑁</m:t>
                                  </m:r>
                                </m:e>
                                <m:sub>
                                  <m:r>
                                    <a:rPr lang="ko-KR" altLang="en-US" sz="1600" i="1">
                                      <a:latin typeface="Cambria Math" panose="02040503050406030204" pitchFamily="18" charset="0"/>
                                    </a:rPr>
                                    <m:t>𝑖𝑡</m:t>
                                  </m:r>
                                  <m:r>
                                    <a:rPr lang="ko-KR" altLang="en-US" sz="1600" i="0">
                                      <a:latin typeface="Cambria Math" panose="02040503050406030204" pitchFamily="18" charset="0"/>
                                    </a:rPr>
                                    <m:t>,</m:t>
                                  </m:r>
                                  <m:r>
                                    <a:rPr lang="ko-KR" altLang="en-US" sz="1600" i="1">
                                      <a:latin typeface="Cambria Math" panose="02040503050406030204" pitchFamily="18" charset="0"/>
                                    </a:rPr>
                                    <m:t>𝑐𝑒𝑛𝑡𝑒𝑟</m:t>
                                  </m:r>
                                </m:sub>
                              </m:sSub>
                              <m:r>
                                <a:rPr lang="ko-KR" altLang="en-US" sz="1600" i="0">
                                  <a:latin typeface="Cambria Math" panose="02040503050406030204" pitchFamily="18" charset="0"/>
                                </a:rPr>
                                <m:t> </m:t>
                              </m:r>
                              <m:d>
                                <m:dPr>
                                  <m:ctrlPr>
                                    <a:rPr lang="ko-KR" altLang="en-US" sz="1600" i="1">
                                      <a:latin typeface="Cambria Math" panose="02040503050406030204" pitchFamily="18" charset="0"/>
                                    </a:rPr>
                                  </m:ctrlPr>
                                </m:dPr>
                                <m:e>
                                  <m:sSub>
                                    <m:sSubPr>
                                      <m:ctrlPr>
                                        <a:rPr lang="ko-KR" altLang="en-US" sz="1600" i="1">
                                          <a:latin typeface="Cambria Math" panose="02040503050406030204" pitchFamily="18" charset="0"/>
                                        </a:rPr>
                                      </m:ctrlPr>
                                    </m:sSubPr>
                                    <m:e>
                                      <m:r>
                                        <a:rPr lang="ko-KR" altLang="en-US" sz="1600" i="1">
                                          <a:latin typeface="Cambria Math" panose="02040503050406030204" pitchFamily="18" charset="0"/>
                                        </a:rPr>
                                        <m:t>𝐿</m:t>
                                      </m:r>
                                    </m:e>
                                    <m:sub>
                                      <m:r>
                                        <a:rPr lang="ko-KR" altLang="en-US" sz="1600" i="1">
                                          <a:latin typeface="Cambria Math" panose="02040503050406030204" pitchFamily="18" charset="0"/>
                                        </a:rPr>
                                        <m:t>𝐺</m:t>
                                      </m:r>
                                    </m:sub>
                                  </m:sSub>
                                  <m:r>
                                    <a:rPr lang="ko-KR" altLang="en-US" sz="1600" i="0">
                                      <a:latin typeface="Cambria Math" panose="02040503050406030204" pitchFamily="18" charset="0"/>
                                    </a:rPr>
                                    <m:t>− 2</m:t>
                                  </m:r>
                                  <m:sSub>
                                    <m:sSubPr>
                                      <m:ctrlPr>
                                        <a:rPr lang="ko-KR" altLang="en-US" sz="1600" i="1">
                                          <a:latin typeface="Cambria Math" panose="02040503050406030204" pitchFamily="18" charset="0"/>
                                        </a:rPr>
                                      </m:ctrlPr>
                                    </m:sSubPr>
                                    <m:e>
                                      <m:r>
                                        <a:rPr lang="ko-KR" altLang="en-US" sz="1600" i="1">
                                          <a:latin typeface="Cambria Math" panose="02040503050406030204" pitchFamily="18" charset="0"/>
                                        </a:rPr>
                                        <m:t>𝐿</m:t>
                                      </m:r>
                                    </m:e>
                                    <m:sub>
                                      <m:r>
                                        <a:rPr lang="ko-KR" altLang="en-US" sz="1600" i="1">
                                          <a:latin typeface="Cambria Math" panose="02040503050406030204" pitchFamily="18" charset="0"/>
                                        </a:rPr>
                                        <m:t>𝐻𝑎𝑙𝑜</m:t>
                                      </m:r>
                                    </m:sub>
                                  </m:sSub>
                                </m:e>
                              </m:d>
                              <m:r>
                                <a:rPr lang="ko-KR" altLang="en-US" sz="1600" i="0">
                                  <a:latin typeface="Cambria Math" panose="02040503050406030204" pitchFamily="18" charset="0"/>
                                </a:rPr>
                                <m:t>+2</m:t>
                              </m:r>
                              <m:sSub>
                                <m:sSubPr>
                                  <m:ctrlPr>
                                    <a:rPr lang="ko-KR" altLang="en-US" sz="1600" i="1">
                                      <a:latin typeface="Cambria Math" panose="02040503050406030204" pitchFamily="18" charset="0"/>
                                    </a:rPr>
                                  </m:ctrlPr>
                                </m:sSubPr>
                                <m:e>
                                  <m:r>
                                    <a:rPr lang="ko-KR" altLang="en-US" sz="1600" i="1">
                                      <a:latin typeface="Cambria Math" panose="02040503050406030204" pitchFamily="18" charset="0"/>
                                    </a:rPr>
                                    <m:t>𝑁</m:t>
                                  </m:r>
                                </m:e>
                                <m:sub>
                                  <m:r>
                                    <a:rPr lang="ko-KR" altLang="en-US" sz="1600" i="1">
                                      <a:latin typeface="Cambria Math" panose="02040503050406030204" pitchFamily="18" charset="0"/>
                                    </a:rPr>
                                    <m:t>𝑖𝑡</m:t>
                                  </m:r>
                                  <m:r>
                                    <a:rPr lang="ko-KR" altLang="en-US" sz="1600" i="0">
                                      <a:latin typeface="Cambria Math" panose="02040503050406030204" pitchFamily="18" charset="0"/>
                                    </a:rPr>
                                    <m:t>,</m:t>
                                  </m:r>
                                  <m:r>
                                    <a:rPr lang="ko-KR" altLang="en-US" sz="1600" i="1">
                                      <a:latin typeface="Cambria Math" panose="02040503050406030204" pitchFamily="18" charset="0"/>
                                    </a:rPr>
                                    <m:t>𝐻𝑎𝑙𝑜</m:t>
                                  </m:r>
                                </m:sub>
                              </m:sSub>
                              <m:sSub>
                                <m:sSubPr>
                                  <m:ctrlPr>
                                    <a:rPr lang="ko-KR" altLang="en-US" sz="1600" i="1">
                                      <a:latin typeface="Cambria Math" panose="02040503050406030204" pitchFamily="18" charset="0"/>
                                    </a:rPr>
                                  </m:ctrlPr>
                                </m:sSubPr>
                                <m:e>
                                  <m:r>
                                    <a:rPr lang="ko-KR" altLang="en-US" sz="1600" i="1">
                                      <a:latin typeface="Cambria Math" panose="02040503050406030204" pitchFamily="18" charset="0"/>
                                    </a:rPr>
                                    <m:t>𝐿</m:t>
                                  </m:r>
                                </m:e>
                                <m:sub>
                                  <m:r>
                                    <a:rPr lang="ko-KR" altLang="en-US" sz="1600" i="1">
                                      <a:latin typeface="Cambria Math" panose="02040503050406030204" pitchFamily="18" charset="0"/>
                                    </a:rPr>
                                    <m:t>𝐻𝑎𝑙𝑜</m:t>
                                  </m:r>
                                </m:sub>
                              </m:sSub>
                            </m:num>
                            <m:den>
                              <m:sSub>
                                <m:sSubPr>
                                  <m:ctrlPr>
                                    <a:rPr lang="ko-KR" altLang="en-US" sz="1600" i="1">
                                      <a:latin typeface="Cambria Math" panose="02040503050406030204" pitchFamily="18" charset="0"/>
                                    </a:rPr>
                                  </m:ctrlPr>
                                </m:sSubPr>
                                <m:e>
                                  <m:r>
                                    <a:rPr lang="ko-KR" altLang="en-US" sz="1600" i="1">
                                      <a:latin typeface="Cambria Math" panose="02040503050406030204" pitchFamily="18" charset="0"/>
                                    </a:rPr>
                                    <m:t>𝐿</m:t>
                                  </m:r>
                                </m:e>
                                <m:sub>
                                  <m:r>
                                    <m:rPr>
                                      <m:sty m:val="p"/>
                                    </m:rPr>
                                    <a:rPr lang="ko-KR" altLang="en-US" sz="1600" i="0">
                                      <a:latin typeface="Cambria Math" panose="02040503050406030204" pitchFamily="18" charset="0"/>
                                    </a:rPr>
                                    <m:t>G</m:t>
                                  </m:r>
                                </m:sub>
                              </m:sSub>
                            </m:den>
                          </m:f>
                        </m:oMath>
                      </m:oMathPara>
                    </a14:m>
                    <a:endParaRPr lang="ko-KR" altLang="en-US" sz="1600" dirty="0"/>
                  </a:p>
                </p:txBody>
              </p:sp>
            </mc:Choice>
            <mc:Fallback xmlns="">
              <p:sp>
                <p:nvSpPr>
                  <p:cNvPr id="73" name="직사각형 72"/>
                  <p:cNvSpPr>
                    <a:spLocks noRot="1" noChangeAspect="1" noMove="1" noResize="1" noEditPoints="1" noAdjustHandles="1" noChangeArrowheads="1" noChangeShapeType="1" noTextEdit="1"/>
                  </p:cNvSpPr>
                  <p:nvPr/>
                </p:nvSpPr>
                <p:spPr>
                  <a:xfrm>
                    <a:off x="9037499" y="3956409"/>
                    <a:ext cx="2241601" cy="314132"/>
                  </a:xfrm>
                  <a:prstGeom prst="rect">
                    <a:avLst/>
                  </a:prstGeom>
                  <a:blipFill>
                    <a:blip r:embed="rId33"/>
                    <a:stretch>
                      <a:fillRect/>
                    </a:stretch>
                  </a:blipFill>
                </p:spPr>
                <p:txBody>
                  <a:bodyPr/>
                  <a:lstStyle/>
                  <a:p>
                    <a:r>
                      <a:rPr lang="ko-KR" altLang="en-US">
                        <a:noFill/>
                      </a:rPr>
                      <a:t> </a:t>
                    </a:r>
                  </a:p>
                </p:txBody>
              </p:sp>
            </mc:Fallback>
          </mc:AlternateContent>
        </p:grpSp>
        <p:grpSp>
          <p:nvGrpSpPr>
            <p:cNvPr id="64" name="그룹 63"/>
            <p:cNvGrpSpPr/>
            <p:nvPr/>
          </p:nvGrpSpPr>
          <p:grpSpPr>
            <a:xfrm>
              <a:off x="6024681" y="1954760"/>
              <a:ext cx="1691556" cy="877750"/>
              <a:chOff x="6024681" y="1954760"/>
              <a:chExt cx="1691556" cy="877750"/>
            </a:xfrm>
          </p:grpSpPr>
          <p:pic>
            <p:nvPicPr>
              <p:cNvPr id="65" name="그림 64"/>
              <p:cNvPicPr>
                <a:picLocks noChangeAspect="1"/>
              </p:cNvPicPr>
              <p:nvPr/>
            </p:nvPicPr>
            <p:blipFill rotWithShape="1">
              <a:blip r:embed="rId34" cstate="print">
                <a:extLst>
                  <a:ext uri="{28A0092B-C50C-407E-A947-70E740481C1C}">
                    <a14:useLocalDpi xmlns:a14="http://schemas.microsoft.com/office/drawing/2010/main" val="0"/>
                  </a:ext>
                </a:extLst>
              </a:blip>
              <a:srcRect l="29819" t="36038" r="33856" b="39321"/>
              <a:stretch/>
            </p:blipFill>
            <p:spPr>
              <a:xfrm>
                <a:off x="6024681" y="1971891"/>
                <a:ext cx="1691556" cy="860619"/>
              </a:xfrm>
              <a:prstGeom prst="rect">
                <a:avLst/>
              </a:prstGeom>
            </p:spPr>
          </p:pic>
          <p:sp>
            <p:nvSpPr>
              <p:cNvPr id="66" name="직사각형 65"/>
              <p:cNvSpPr/>
              <p:nvPr/>
            </p:nvSpPr>
            <p:spPr>
              <a:xfrm>
                <a:off x="6029244" y="1999805"/>
                <a:ext cx="253658" cy="301518"/>
              </a:xfrm>
              <a:prstGeom prst="rect">
                <a:avLst/>
              </a:prstGeom>
            </p:spPr>
            <p:txBody>
              <a:bodyPr wrap="none">
                <a:spAutoFit/>
              </a:bodyPr>
              <a:lstStyle/>
              <a:p>
                <a:r>
                  <a:rPr lang="en-US" altLang="ko-KR" sz="3600" b="1" dirty="0" smtClean="0">
                    <a:solidFill>
                      <a:srgbClr val="FFFF00"/>
                    </a:solidFill>
                    <a:latin typeface="Arial" panose="020B0604020202020204" pitchFamily="34" charset="0"/>
                    <a:cs typeface="Arial" panose="020B0604020202020204" pitchFamily="34" charset="0"/>
                  </a:rPr>
                  <a:t>G</a:t>
                </a:r>
                <a:endParaRPr lang="ko-KR" altLang="en-US" sz="3600" b="1" dirty="0">
                  <a:solidFill>
                    <a:srgbClr val="FFFF00"/>
                  </a:solidFill>
                  <a:latin typeface="Arial" panose="020B0604020202020204" pitchFamily="34" charset="0"/>
                  <a:cs typeface="Arial" panose="020B0604020202020204" pitchFamily="34" charset="0"/>
                </a:endParaRPr>
              </a:p>
            </p:txBody>
          </p:sp>
          <p:sp>
            <p:nvSpPr>
              <p:cNvPr id="69" name="직사각형 68"/>
              <p:cNvSpPr/>
              <p:nvPr/>
            </p:nvSpPr>
            <p:spPr>
              <a:xfrm>
                <a:off x="6062906" y="2508126"/>
                <a:ext cx="229728" cy="301518"/>
              </a:xfrm>
              <a:prstGeom prst="rect">
                <a:avLst/>
              </a:prstGeom>
            </p:spPr>
            <p:txBody>
              <a:bodyPr wrap="none">
                <a:spAutoFit/>
              </a:bodyPr>
              <a:lstStyle/>
              <a:p>
                <a:r>
                  <a:rPr lang="en-US" altLang="ko-KR" sz="3600" b="1" dirty="0" smtClean="0">
                    <a:solidFill>
                      <a:srgbClr val="FFFF00"/>
                    </a:solidFill>
                    <a:latin typeface="Arial" panose="020B0604020202020204" pitchFamily="34" charset="0"/>
                    <a:cs typeface="Arial" panose="020B0604020202020204" pitchFamily="34" charset="0"/>
                  </a:rPr>
                  <a:t>S</a:t>
                </a:r>
                <a:endParaRPr lang="ko-KR" altLang="en-US" sz="3600" b="1" dirty="0">
                  <a:solidFill>
                    <a:srgbClr val="FFFF00"/>
                  </a:solidFill>
                  <a:latin typeface="Arial" panose="020B0604020202020204" pitchFamily="34" charset="0"/>
                  <a:cs typeface="Arial" panose="020B0604020202020204" pitchFamily="34" charset="0"/>
                </a:endParaRPr>
              </a:p>
            </p:txBody>
          </p:sp>
          <p:sp>
            <p:nvSpPr>
              <p:cNvPr id="70" name="직사각형 69"/>
              <p:cNvSpPr/>
              <p:nvPr/>
            </p:nvSpPr>
            <p:spPr>
              <a:xfrm>
                <a:off x="7397234" y="2513126"/>
                <a:ext cx="272473" cy="301518"/>
              </a:xfrm>
              <a:prstGeom prst="rect">
                <a:avLst/>
              </a:prstGeom>
            </p:spPr>
            <p:txBody>
              <a:bodyPr wrap="square">
                <a:spAutoFit/>
              </a:bodyPr>
              <a:lstStyle/>
              <a:p>
                <a:r>
                  <a:rPr lang="en-US" altLang="ko-KR" sz="3600" b="1" dirty="0" smtClean="0">
                    <a:solidFill>
                      <a:srgbClr val="FFFF00"/>
                    </a:solidFill>
                    <a:latin typeface="Arial" panose="020B0604020202020204" pitchFamily="34" charset="0"/>
                    <a:cs typeface="Arial" panose="020B0604020202020204" pitchFamily="34" charset="0"/>
                  </a:rPr>
                  <a:t>B</a:t>
                </a:r>
                <a:endParaRPr lang="ko-KR" altLang="en-US" sz="3600" b="1" dirty="0">
                  <a:solidFill>
                    <a:srgbClr val="FFFF00"/>
                  </a:solidFill>
                  <a:latin typeface="Arial" panose="020B0604020202020204" pitchFamily="34" charset="0"/>
                  <a:cs typeface="Arial" panose="020B0604020202020204" pitchFamily="34" charset="0"/>
                </a:endParaRPr>
              </a:p>
            </p:txBody>
          </p:sp>
          <p:sp>
            <p:nvSpPr>
              <p:cNvPr id="71" name="직사각형 70"/>
              <p:cNvSpPr/>
              <p:nvPr/>
            </p:nvSpPr>
            <p:spPr>
              <a:xfrm>
                <a:off x="7402088" y="1954760"/>
                <a:ext cx="241693" cy="301518"/>
              </a:xfrm>
              <a:prstGeom prst="rect">
                <a:avLst/>
              </a:prstGeom>
            </p:spPr>
            <p:txBody>
              <a:bodyPr wrap="none">
                <a:spAutoFit/>
              </a:bodyPr>
              <a:lstStyle/>
              <a:p>
                <a:r>
                  <a:rPr lang="en-US" altLang="ko-KR" sz="3600" b="1" dirty="0" smtClean="0">
                    <a:solidFill>
                      <a:srgbClr val="FFFF00"/>
                    </a:solidFill>
                    <a:latin typeface="Arial" panose="020B0604020202020204" pitchFamily="34" charset="0"/>
                    <a:cs typeface="Arial" panose="020B0604020202020204" pitchFamily="34" charset="0"/>
                  </a:rPr>
                  <a:t>D</a:t>
                </a:r>
                <a:endParaRPr lang="ko-KR" altLang="en-US" sz="3600" b="1" dirty="0">
                  <a:solidFill>
                    <a:srgbClr val="FFFF00"/>
                  </a:solidFill>
                  <a:latin typeface="Arial" panose="020B0604020202020204" pitchFamily="34" charset="0"/>
                  <a:cs typeface="Arial" panose="020B0604020202020204" pitchFamily="34" charset="0"/>
                </a:endParaRPr>
              </a:p>
            </p:txBody>
          </p:sp>
        </p:grpSp>
      </p:grpSp>
      <p:grpSp>
        <p:nvGrpSpPr>
          <p:cNvPr id="78" name="그룹 77"/>
          <p:cNvGrpSpPr>
            <a:grpSpLocks noChangeAspect="1"/>
          </p:cNvGrpSpPr>
          <p:nvPr/>
        </p:nvGrpSpPr>
        <p:grpSpPr>
          <a:xfrm>
            <a:off x="20047241" y="23460225"/>
            <a:ext cx="12484349" cy="9556615"/>
            <a:chOff x="3179820" y="199636"/>
            <a:chExt cx="7047089" cy="5394459"/>
          </a:xfrm>
        </p:grpSpPr>
        <p:graphicFrame>
          <p:nvGraphicFramePr>
            <p:cNvPr id="79" name="개체 78"/>
            <p:cNvGraphicFramePr>
              <a:graphicFrameLocks noChangeAspect="1"/>
            </p:cNvGraphicFramePr>
            <p:nvPr>
              <p:extLst>
                <p:ext uri="{D42A27DB-BD31-4B8C-83A1-F6EECF244321}">
                  <p14:modId xmlns:p14="http://schemas.microsoft.com/office/powerpoint/2010/main" val="1045947783"/>
                </p:ext>
              </p:extLst>
            </p:nvPr>
          </p:nvGraphicFramePr>
          <p:xfrm>
            <a:off x="3179820" y="199636"/>
            <a:ext cx="4389438" cy="3657600"/>
          </p:xfrm>
          <a:graphic>
            <a:graphicData uri="http://schemas.openxmlformats.org/presentationml/2006/ole">
              <mc:AlternateContent xmlns:mc="http://schemas.openxmlformats.org/markup-compatibility/2006">
                <mc:Choice xmlns:v="urn:schemas-microsoft-com:vml" Requires="v">
                  <p:oleObj spid="_x0000_s2373" name="Graph" r:id="rId35" imgW="4389120" imgH="3657600" progId="Origin95.Graph">
                    <p:embed/>
                  </p:oleObj>
                </mc:Choice>
                <mc:Fallback>
                  <p:oleObj name="Graph" r:id="rId35" imgW="4389120" imgH="3657600" progId="Origin95.Graph">
                    <p:embed/>
                    <p:pic>
                      <p:nvPicPr>
                        <p:cNvPr id="6" name="개체 5"/>
                        <p:cNvPicPr/>
                        <p:nvPr/>
                      </p:nvPicPr>
                      <p:blipFill>
                        <a:blip r:embed="rId36"/>
                        <a:stretch>
                          <a:fillRect/>
                        </a:stretch>
                      </p:blipFill>
                      <p:spPr>
                        <a:xfrm>
                          <a:off x="3179820" y="199636"/>
                          <a:ext cx="4389438" cy="3657600"/>
                        </a:xfrm>
                        <a:prstGeom prst="rect">
                          <a:avLst/>
                        </a:prstGeom>
                      </p:spPr>
                    </p:pic>
                  </p:oleObj>
                </mc:Fallback>
              </mc:AlternateContent>
            </a:graphicData>
          </a:graphic>
        </p:graphicFrame>
        <p:graphicFrame>
          <p:nvGraphicFramePr>
            <p:cNvPr id="80" name="개체 79"/>
            <p:cNvGraphicFramePr>
              <a:graphicFrameLocks noChangeAspect="1"/>
            </p:cNvGraphicFramePr>
            <p:nvPr>
              <p:extLst>
                <p:ext uri="{D42A27DB-BD31-4B8C-83A1-F6EECF244321}">
                  <p14:modId xmlns:p14="http://schemas.microsoft.com/office/powerpoint/2010/main" val="146478413"/>
                </p:ext>
              </p:extLst>
            </p:nvPr>
          </p:nvGraphicFramePr>
          <p:xfrm>
            <a:off x="5837472" y="1299570"/>
            <a:ext cx="4389437" cy="3657600"/>
          </p:xfrm>
          <a:graphic>
            <a:graphicData uri="http://schemas.openxmlformats.org/presentationml/2006/ole">
              <mc:AlternateContent xmlns:mc="http://schemas.openxmlformats.org/markup-compatibility/2006">
                <mc:Choice xmlns:v="urn:schemas-microsoft-com:vml" Requires="v">
                  <p:oleObj spid="_x0000_s2374" name="Graph" r:id="rId37" imgW="4389120" imgH="3657600" progId="Origin95.Graph">
                    <p:embed/>
                  </p:oleObj>
                </mc:Choice>
                <mc:Fallback>
                  <p:oleObj name="Graph" r:id="rId37" imgW="4389120" imgH="3657600" progId="Origin95.Graph">
                    <p:embed/>
                    <p:pic>
                      <p:nvPicPr>
                        <p:cNvPr id="24" name="개체 23"/>
                        <p:cNvPicPr/>
                        <p:nvPr/>
                      </p:nvPicPr>
                      <p:blipFill>
                        <a:blip r:embed="rId38"/>
                        <a:stretch>
                          <a:fillRect/>
                        </a:stretch>
                      </p:blipFill>
                      <p:spPr>
                        <a:xfrm>
                          <a:off x="5837472" y="1299570"/>
                          <a:ext cx="4389437" cy="3657600"/>
                        </a:xfrm>
                        <a:prstGeom prst="rect">
                          <a:avLst/>
                        </a:prstGeom>
                      </p:spPr>
                    </p:pic>
                  </p:oleObj>
                </mc:Fallback>
              </mc:AlternateContent>
            </a:graphicData>
          </a:graphic>
        </p:graphicFrame>
        <p:graphicFrame>
          <p:nvGraphicFramePr>
            <p:cNvPr id="81" name="개체 80"/>
            <p:cNvGraphicFramePr>
              <a:graphicFrameLocks noChangeAspect="1"/>
            </p:cNvGraphicFramePr>
            <p:nvPr>
              <p:extLst>
                <p:ext uri="{D42A27DB-BD31-4B8C-83A1-F6EECF244321}">
                  <p14:modId xmlns:p14="http://schemas.microsoft.com/office/powerpoint/2010/main" val="3073836694"/>
                </p:ext>
              </p:extLst>
            </p:nvPr>
          </p:nvGraphicFramePr>
          <p:xfrm>
            <a:off x="5837471" y="1936495"/>
            <a:ext cx="4389437" cy="3657600"/>
          </p:xfrm>
          <a:graphic>
            <a:graphicData uri="http://schemas.openxmlformats.org/presentationml/2006/ole">
              <mc:AlternateContent xmlns:mc="http://schemas.openxmlformats.org/markup-compatibility/2006">
                <mc:Choice xmlns:v="urn:schemas-microsoft-com:vml" Requires="v">
                  <p:oleObj spid="_x0000_s2375" name="Graph" r:id="rId39" imgW="4389120" imgH="3657600" progId="Origin95.Graph">
                    <p:embed/>
                  </p:oleObj>
                </mc:Choice>
                <mc:Fallback>
                  <p:oleObj name="Graph" r:id="rId39" imgW="4389120" imgH="3657600" progId="Origin95.Graph">
                    <p:embed/>
                    <p:pic>
                      <p:nvPicPr>
                        <p:cNvPr id="25" name="개체 24"/>
                        <p:cNvPicPr/>
                        <p:nvPr/>
                      </p:nvPicPr>
                      <p:blipFill>
                        <a:blip r:embed="rId40"/>
                        <a:stretch>
                          <a:fillRect/>
                        </a:stretch>
                      </p:blipFill>
                      <p:spPr>
                        <a:xfrm>
                          <a:off x="5837471" y="1936495"/>
                          <a:ext cx="4389437" cy="3657600"/>
                        </a:xfrm>
                        <a:prstGeom prst="rect">
                          <a:avLst/>
                        </a:prstGeom>
                      </p:spPr>
                    </p:pic>
                  </p:oleObj>
                </mc:Fallback>
              </mc:AlternateContent>
            </a:graphicData>
          </a:graphic>
        </p:graphicFrame>
      </p:grpSp>
      <p:pic>
        <p:nvPicPr>
          <p:cNvPr id="2355" name="Picture 307" descr="https://chart.googleapis.com/chart?chs=300x300&amp;cht=qr&amp;chl=https%3A%2F%2Fwww.idec.or.kr%2Fmpw%2Fcdc_video%2Fview%2F%3F%26cdc_no%3D41%26no%3D3789&amp;choe=UTF-8"/>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26918308" y="3937000"/>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2776008"/>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19338</TotalTime>
  <Words>570</Words>
  <Application>Microsoft Office PowerPoint</Application>
  <PresentationFormat>사용자 지정</PresentationFormat>
  <Paragraphs>22</Paragraphs>
  <Slides>1</Slides>
  <Notes>0</Notes>
  <HiddenSlides>0</HiddenSlides>
  <MMClips>0</MMClips>
  <ScaleCrop>false</ScaleCrop>
  <HeadingPairs>
    <vt:vector size="8" baseType="variant">
      <vt:variant>
        <vt:lpstr>사용한 글꼴</vt:lpstr>
      </vt:variant>
      <vt:variant>
        <vt:i4>7</vt:i4>
      </vt:variant>
      <vt:variant>
        <vt:lpstr>테마</vt:lpstr>
      </vt:variant>
      <vt:variant>
        <vt:i4>1</vt:i4>
      </vt:variant>
      <vt:variant>
        <vt:lpstr>포함된 OLE 서버</vt:lpstr>
      </vt:variant>
      <vt:variant>
        <vt:i4>1</vt:i4>
      </vt:variant>
      <vt:variant>
        <vt:lpstr>슬라이드 제목</vt:lpstr>
      </vt:variant>
      <vt:variant>
        <vt:i4>1</vt:i4>
      </vt:variant>
    </vt:vector>
  </HeadingPairs>
  <TitlesOfParts>
    <vt:vector size="10" baseType="lpstr">
      <vt:lpstr>맑은 고딕</vt:lpstr>
      <vt:lpstr>바탕체</vt:lpstr>
      <vt:lpstr>Arial</vt:lpstr>
      <vt:lpstr>Calibri</vt:lpstr>
      <vt:lpstr>Calibri Light</vt:lpstr>
      <vt:lpstr>Cambria Math</vt:lpstr>
      <vt:lpstr>Times New Roman</vt:lpstr>
      <vt:lpstr>Office 테마</vt:lpstr>
      <vt:lpstr>Graph</vt:lpstr>
      <vt:lpstr>PowerPoint 프레젠테이션</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Registered User</dc:creator>
  <cp:lastModifiedBy>(대학원생) 송유빈 (전기전자공학과)</cp:lastModifiedBy>
  <cp:revision>90</cp:revision>
  <dcterms:created xsi:type="dcterms:W3CDTF">2018-03-08T06:02:33Z</dcterms:created>
  <dcterms:modified xsi:type="dcterms:W3CDTF">2023-06-22T10:50:15Z</dcterms:modified>
</cp:coreProperties>
</file>